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14" r:id="rId3"/>
    <p:sldId id="325" r:id="rId4"/>
    <p:sldId id="257" r:id="rId5"/>
    <p:sldId id="335" r:id="rId6"/>
    <p:sldId id="264" r:id="rId7"/>
    <p:sldId id="326" r:id="rId8"/>
    <p:sldId id="327" r:id="rId9"/>
    <p:sldId id="268" r:id="rId10"/>
    <p:sldId id="258" r:id="rId11"/>
    <p:sldId id="328" r:id="rId12"/>
    <p:sldId id="336" r:id="rId13"/>
    <p:sldId id="276" r:id="rId14"/>
    <p:sldId id="275" r:id="rId15"/>
    <p:sldId id="337" r:id="rId16"/>
    <p:sldId id="260" r:id="rId17"/>
    <p:sldId id="277" r:id="rId18"/>
    <p:sldId id="280" r:id="rId19"/>
    <p:sldId id="333" r:id="rId20"/>
    <p:sldId id="330" r:id="rId21"/>
    <p:sldId id="279" r:id="rId22"/>
    <p:sldId id="284" r:id="rId23"/>
    <p:sldId id="331" r:id="rId24"/>
    <p:sldId id="320" r:id="rId25"/>
    <p:sldId id="300" r:id="rId26"/>
    <p:sldId id="302" r:id="rId27"/>
    <p:sldId id="301" r:id="rId28"/>
    <p:sldId id="322" r:id="rId29"/>
    <p:sldId id="291" r:id="rId30"/>
    <p:sldId id="309" r:id="rId31"/>
    <p:sldId id="332" r:id="rId32"/>
    <p:sldId id="295" r:id="rId33"/>
    <p:sldId id="263" r:id="rId34"/>
    <p:sldId id="298" r:id="rId35"/>
    <p:sldId id="324" r:id="rId36"/>
    <p:sldId id="306" r:id="rId37"/>
    <p:sldId id="305" r:id="rId38"/>
    <p:sldId id="299" r:id="rId39"/>
    <p:sldId id="304" r:id="rId4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1" autoAdjust="0"/>
    <p:restoredTop sz="83084" autoAdjust="0"/>
  </p:normalViewPr>
  <p:slideViewPr>
    <p:cSldViewPr snapToGrid="0">
      <p:cViewPr varScale="1">
        <p:scale>
          <a:sx n="97" d="100"/>
          <a:sy n="97" d="100"/>
        </p:scale>
        <p:origin x="1122"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18/02/2022</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18/02/2022</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smtClean="0"/>
              <a:t>Aprendizado supervisionado é o processo de aprendizado quando a</a:t>
            </a:r>
            <a:r>
              <a:rPr lang="pt-BR" sz="1200" baseline="0" dirty="0" smtClean="0"/>
              <a:t> máquina </a:t>
            </a:r>
            <a:r>
              <a:rPr lang="pt-BR" sz="1200" dirty="0" smtClean="0"/>
              <a:t>sabe o que aprender, ou seja, os </a:t>
            </a:r>
            <a:r>
              <a:rPr lang="pt-BR" sz="1200" b="1" i="1" dirty="0" smtClean="0"/>
              <a:t>rótulos</a:t>
            </a:r>
            <a:r>
              <a:rPr lang="pt-BR" sz="1200" dirty="0" smtClean="0"/>
              <a:t> são o que a máquina deve aprender.</a:t>
            </a:r>
          </a:p>
          <a:p>
            <a:pPr marL="171450" indent="-171450">
              <a:buFont typeface="Arial" panose="020B0604020202020204" pitchFamily="34" charset="0"/>
              <a:buChar char="•"/>
            </a:pPr>
            <a:r>
              <a:rPr lang="pt-BR" sz="1200" dirty="0" smtClean="0"/>
              <a:t>No </a:t>
            </a:r>
            <a:r>
              <a:rPr lang="pt-BR" sz="1200" b="1" dirty="0" smtClean="0"/>
              <a:t>aprendizado supervisionado</a:t>
            </a:r>
            <a:r>
              <a:rPr lang="pt-BR" sz="1200" dirty="0" smtClean="0"/>
              <a:t>, os dados de treinamento que você alimenta para o algoritmo incluem as soluções desejadas, chamadas de rótulos</a:t>
            </a:r>
            <a:endParaRPr lang="pt-BR" sz="1200" dirty="0" smtClean="0">
              <a:cs typeface="Calibri"/>
            </a:endParaRPr>
          </a:p>
          <a:p>
            <a:pPr marL="171450" indent="-171450">
              <a:buFont typeface="Arial" panose="020B0604020202020204" pitchFamily="34" charset="0"/>
              <a:buChar char="•"/>
            </a:pPr>
            <a:r>
              <a:rPr lang="pt-BR" sz="1200" dirty="0" smtClean="0"/>
              <a:t>Por exemplo, a algoritmo de ML do filtro de spam, tem como entrada o email (</a:t>
            </a:r>
            <a:r>
              <a:rPr lang="pt-BR" sz="1200" b="1" dirty="0" smtClean="0"/>
              <a:t>atributos</a:t>
            </a:r>
            <a:r>
              <a:rPr lang="pt-BR" sz="1200" dirty="0" smtClean="0"/>
              <a:t> são: remetente, assunto, corpo do email, horário recebido) e um </a:t>
            </a:r>
            <a:r>
              <a:rPr lang="pt-BR" sz="1200" b="1" dirty="0" smtClean="0"/>
              <a:t>rótulo</a:t>
            </a:r>
            <a:r>
              <a:rPr lang="pt-BR" sz="1200" dirty="0" smtClean="0"/>
              <a:t> dizendo se aquele é ou não um spam.</a:t>
            </a:r>
          </a:p>
          <a:p>
            <a:pPr marL="171450" indent="-171450">
              <a:buFont typeface="Arial" panose="020B0604020202020204" pitchFamily="34" charset="0"/>
              <a:buChar char="•"/>
            </a:pPr>
            <a:r>
              <a:rPr lang="pt-BR" sz="1200" dirty="0" smtClean="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smtClean="0"/>
              <a:t>Exemplos de </a:t>
            </a:r>
            <a:r>
              <a:rPr lang="pt-BR" sz="1200" b="1" dirty="0" smtClean="0"/>
              <a:t>regressão</a:t>
            </a:r>
            <a:r>
              <a:rPr lang="pt-BR" sz="1200" dirty="0" smtClean="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76698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200" baseline="0" dirty="0" smtClean="0"/>
          </a:p>
          <a:p>
            <a:endParaRPr lang="en-US" sz="1200" baseline="0" dirty="0" smtClean="0"/>
          </a:p>
          <a:p>
            <a:endParaRPr lang="en-US" sz="1200" baseline="0" dirty="0" smtClean="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725581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smtClean="0"/>
              <a:t>Clusterização</a:t>
            </a:r>
            <a:r>
              <a:rPr lang="pt-BR" sz="1200" b="1" dirty="0"/>
              <a:t>: </a:t>
            </a:r>
            <a:r>
              <a:rPr lang="pt-BR" sz="1200" dirty="0"/>
              <a:t>tarefa de agrupar </a:t>
            </a:r>
            <a:r>
              <a:rPr lang="pt-BR" sz="1200" dirty="0" smtClean="0"/>
              <a:t>automaticamente os </a:t>
            </a:r>
            <a:r>
              <a:rPr lang="pt-BR" sz="1200" dirty="0"/>
              <a:t>dados de </a:t>
            </a:r>
            <a:r>
              <a:rPr lang="pt-BR" sz="1200" dirty="0" smtClean="0"/>
              <a:t>entrada (i.e., features) </a:t>
            </a:r>
            <a:r>
              <a:rPr lang="pt-BR" sz="1200" dirty="0"/>
              <a:t>em </a:t>
            </a:r>
            <a:r>
              <a:rPr lang="pt-BR" sz="1200" dirty="0" smtClean="0"/>
              <a:t>grupos</a:t>
            </a:r>
            <a:r>
              <a:rPr lang="pt-BR" sz="1200" baseline="0" dirty="0" smtClean="0"/>
              <a:t>/clusters</a:t>
            </a:r>
            <a:r>
              <a:rPr lang="pt-BR" sz="1200" dirty="0" smtClean="0"/>
              <a:t>.</a:t>
            </a:r>
            <a:r>
              <a:rPr lang="pt-BR" sz="1200" dirty="0"/>
              <a:t> </a:t>
            </a:r>
            <a:r>
              <a:rPr lang="pt-BR" sz="1200" dirty="0" smtClean="0"/>
              <a:t>O</a:t>
            </a:r>
            <a:r>
              <a:rPr lang="pt-BR" sz="1200" baseline="0" dirty="0" smtClean="0"/>
              <a:t> grupo </a:t>
            </a:r>
            <a:r>
              <a:rPr lang="pt-BR" sz="1200" dirty="0" smtClean="0"/>
              <a:t>é </a:t>
            </a:r>
            <a:r>
              <a:rPr lang="pt-BR" sz="1200" dirty="0"/>
              <a:t>o rótulo que é determinado para os dados de entrada fornecidos. Ou seja, podemos dizer que a clusterização tem como objetivo fazer com que a máquina </a:t>
            </a:r>
            <a:r>
              <a:rPr lang="pt-BR" sz="1200" dirty="0" smtClean="0"/>
              <a:t>aprenda/encontre classes/grupos e</a:t>
            </a:r>
            <a:r>
              <a:rPr lang="pt-BR" sz="1200" baseline="0" dirty="0" smtClean="0"/>
              <a:t> rotule as features.</a:t>
            </a:r>
          </a:p>
          <a:p>
            <a:pPr marL="628650" lvl="1" indent="-171450">
              <a:buFont typeface="Arial" panose="020B0604020202020204" pitchFamily="34" charset="0"/>
              <a:buChar char="•"/>
            </a:pPr>
            <a:r>
              <a:rPr lang="pt-BR" sz="1200" b="1" baseline="0" dirty="0" smtClean="0"/>
              <a:t>Exemplo de aplicação</a:t>
            </a:r>
            <a:r>
              <a:rPr lang="pt-BR" sz="1200" baseline="0" dirty="0" smtClean="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smtClean="0"/>
              <a:t>Redução de dimensionalidade</a:t>
            </a:r>
            <a:r>
              <a:rPr lang="pt-BR" sz="1200" baseline="0" dirty="0" smtClean="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reconhecimento de faces, os atributos possuem grandes dimensões (ou seja, são vetores grandes ) o que dificulta o treinamento de algoritmos de ML, portanto, diminuindo-se a dimensão das features pode-se diminuir o tempo de treinamento sem afetar grandemente a performance do algoritmo utilizado.</a:t>
            </a:r>
          </a:p>
          <a:p>
            <a:pPr marL="171450" indent="-171450">
              <a:buFont typeface="Arial" panose="020B0604020202020204" pitchFamily="34" charset="0"/>
              <a:buChar char="•"/>
            </a:pPr>
            <a:r>
              <a:rPr lang="pt-BR" sz="1200" b="1" baseline="0" dirty="0" smtClean="0"/>
              <a:t>Aumento de dimensionalidade</a:t>
            </a:r>
            <a:r>
              <a:rPr lang="pt-BR" sz="1200" baseline="0" dirty="0" smtClean="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smtClean="0"/>
              <a:t>Exemplo de aplicação</a:t>
            </a:r>
            <a:r>
              <a:rPr lang="pt-BR" sz="1200" b="0" baseline="0" dirty="0" smtClean="0"/>
              <a:t>: Em sistemas de comunicação digital o aumento de dimensionalidade é utilizado para encontrar </a:t>
            </a:r>
            <a:r>
              <a:rPr lang="pt-BR" sz="1200" b="0" i="1" baseline="0" dirty="0" smtClean="0"/>
              <a:t>palavras código (code words)</a:t>
            </a:r>
            <a:r>
              <a:rPr lang="pt-BR" sz="1200" b="0" i="0" baseline="0" dirty="0" smtClean="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smtClean="0"/>
          </a:p>
          <a:p>
            <a:pPr marL="171450" lvl="0" indent="-171450">
              <a:buFont typeface="Arial" panose="020B0604020202020204" pitchFamily="34" charset="0"/>
              <a:buChar char="•"/>
            </a:pPr>
            <a:r>
              <a:rPr lang="pt-BR" sz="1200" b="1" baseline="0" dirty="0" smtClean="0"/>
              <a:t>Detecção de Anomalias</a:t>
            </a:r>
            <a:r>
              <a:rPr lang="pt-BR" sz="1200" baseline="0" dirty="0" smtClean="0"/>
              <a:t>: detecta se uma nova observação (i.e., atributos ou exemplos) pertence à mesma distribuição que as observações existentes/anteriores.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smtClean="0"/>
              <a:t>Exemplo de aplicação</a:t>
            </a:r>
            <a:r>
              <a:rPr lang="pt-BR" sz="1200" baseline="0" dirty="0" smtClean="0"/>
              <a:t>: detecção de </a:t>
            </a:r>
            <a:r>
              <a:rPr lang="pt-BR" sz="1200" dirty="0" smtClean="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smtClean="0">
                <a:cs typeface="Calibri"/>
              </a:rPr>
              <a:t>Regras </a:t>
            </a:r>
            <a:r>
              <a:rPr lang="pt-BR" sz="1200" b="1" dirty="0">
                <a:cs typeface="Calibri"/>
              </a:rPr>
              <a:t>de associação</a:t>
            </a:r>
            <a:r>
              <a:rPr lang="pt-BR" sz="1200" dirty="0">
                <a:cs typeface="Calibri"/>
              </a:rPr>
              <a:t>: tarefa de associar as </a:t>
            </a:r>
            <a:r>
              <a:rPr lang="pt-BR" sz="1200" dirty="0" smtClean="0">
                <a:cs typeface="Calibri"/>
              </a:rPr>
              <a:t>entradas (i.e., atributos ou exemplos), </a:t>
            </a:r>
            <a:r>
              <a:rPr lang="pt-BR" sz="1200" dirty="0">
                <a:cs typeface="Calibri"/>
              </a:rPr>
              <a:t>encontrando regras que descrevam grandes porções dos </a:t>
            </a:r>
            <a:r>
              <a:rPr lang="pt-BR" sz="1200" dirty="0" smtClean="0">
                <a:cs typeface="Calibri"/>
              </a:rPr>
              <a:t>dados.</a:t>
            </a:r>
          </a:p>
          <a:p>
            <a:pPr marL="628650" lvl="1" indent="-171450">
              <a:buFont typeface="Arial" panose="020B0604020202020204" pitchFamily="34" charset="0"/>
              <a:buChar char="•"/>
            </a:pPr>
            <a:r>
              <a:rPr lang="pt-BR" sz="1200" b="1" baseline="0" dirty="0" smtClean="0"/>
              <a:t>Exemplo de aplicação</a:t>
            </a:r>
            <a:r>
              <a:rPr lang="pt-BR" sz="1200" baseline="0" dirty="0" smtClean="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89971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No aprendizado não-supervisão não se sabe o que a</a:t>
            </a:r>
            <a:r>
              <a:rPr lang="pt-BR" sz="1200" baseline="0" dirty="0" smtClean="0"/>
              <a:t> máquina </a:t>
            </a:r>
            <a:r>
              <a:rPr lang="pt-BR" sz="1200" dirty="0" smtClean="0"/>
              <a:t>precisa aprender. </a:t>
            </a:r>
          </a:p>
          <a:p>
            <a:pPr marL="0" marR="0" lvl="0" indent="0" algn="l" defTabSz="1686336" rtl="0" eaLnBrk="1" fontAlgn="auto" latinLnBrk="0" hangingPunct="1">
              <a:lnSpc>
                <a:spcPct val="100000"/>
              </a:lnSpc>
              <a:spcBef>
                <a:spcPts val="0"/>
              </a:spcBef>
              <a:spcAft>
                <a:spcPts val="0"/>
              </a:spcAft>
              <a:buClrTx/>
              <a:buSzTx/>
              <a:buFontTx/>
              <a:buNone/>
              <a:tabLst/>
              <a:defRPr/>
            </a:pPr>
            <a:endParaRPr lang="pt-BR" sz="1200" dirty="0" smtClean="0"/>
          </a:p>
          <a:p>
            <a:pPr marL="0" marR="0" lvl="0" indent="0" algn="l" defTabSz="1686336" rtl="0" eaLnBrk="1" fontAlgn="auto" latinLnBrk="0" hangingPunct="1">
              <a:lnSpc>
                <a:spcPct val="100000"/>
              </a:lnSpc>
              <a:spcBef>
                <a:spcPts val="0"/>
              </a:spcBef>
              <a:spcAft>
                <a:spcPts val="0"/>
              </a:spcAft>
              <a:buClrTx/>
              <a:buSzTx/>
              <a:buFontTx/>
              <a:buNone/>
              <a:tabLst/>
              <a:defRPr/>
            </a:pPr>
            <a:r>
              <a:rPr lang="pt-BR" sz="1200" dirty="0" smtClean="0"/>
              <a:t>Alguns algoritmos</a:t>
            </a:r>
            <a:r>
              <a:rPr lang="pt-BR" sz="1200" baseline="0" dirty="0" smtClean="0"/>
              <a:t> não-supervisionados são:</a:t>
            </a:r>
            <a:endParaRPr lang="pt-BR" sz="1200" b="1" dirty="0" smtClean="0"/>
          </a:p>
          <a:p>
            <a:pPr marL="171450" indent="-171450" defTabSz="1686336">
              <a:buFont typeface="Arial" panose="020B0604020202020204" pitchFamily="34" charset="0"/>
              <a:buChar char="•"/>
              <a:defRPr/>
            </a:pPr>
            <a:r>
              <a:rPr lang="pt-BR" sz="1200" b="1" dirty="0" smtClean="0"/>
              <a:t>k-médias</a:t>
            </a:r>
            <a:r>
              <a:rPr lang="pt-BR" sz="1200" dirty="0"/>
              <a:t>: particiona os dados em k clusters distintos com base na distância ao centroide de um </a:t>
            </a:r>
            <a:r>
              <a:rPr lang="pt-BR" sz="1200" dirty="0" smtClean="0"/>
              <a:t>cluster.</a:t>
            </a:r>
          </a:p>
          <a:p>
            <a:pPr marL="171450" indent="-171450" defTabSz="1686336">
              <a:buFont typeface="Arial" panose="020B0604020202020204" pitchFamily="34" charset="0"/>
              <a:buChar char="•"/>
              <a:defRPr/>
            </a:pPr>
            <a:r>
              <a:rPr lang="pt-BR" sz="1200" b="1" i="0" dirty="0" smtClean="0"/>
              <a:t>Autoencoders</a:t>
            </a:r>
            <a:r>
              <a:rPr lang="pt-BR" sz="1200" dirty="0"/>
              <a:t>: usado para redução ou para aumento de </a:t>
            </a:r>
            <a:r>
              <a:rPr lang="pt-BR" sz="1200" dirty="0" smtClean="0"/>
              <a:t>dimensionalidade.</a:t>
            </a:r>
          </a:p>
          <a:p>
            <a:endParaRPr lang="pt-BR" sz="1200" dirty="0"/>
          </a:p>
          <a:p>
            <a:r>
              <a:rPr lang="pt-BR" sz="1200" b="1" dirty="0"/>
              <a:t>Exemplos</a:t>
            </a:r>
            <a:r>
              <a:rPr lang="pt-BR" sz="1200" dirty="0" smtClean="0"/>
              <a:t>:</a:t>
            </a:r>
            <a:endParaRPr lang="pt-BR" sz="1200" dirty="0"/>
          </a:p>
          <a:p>
            <a:pPr marL="171450" indent="-171450">
              <a:buFont typeface="Arial" panose="020B0604020202020204" pitchFamily="34" charset="0"/>
              <a:buChar char="•"/>
            </a:pPr>
            <a:r>
              <a:rPr lang="pt-BR" sz="1200" dirty="0"/>
              <a:t>k-médias</a:t>
            </a:r>
            <a:r>
              <a:rPr lang="pt-BR" sz="1200" dirty="0" smtClean="0"/>
              <a:t>:  </a:t>
            </a:r>
          </a:p>
          <a:p>
            <a:pPr marL="628650" lvl="1" indent="-171450">
              <a:buFont typeface="Arial" panose="020B0604020202020204" pitchFamily="34" charset="0"/>
              <a:buChar char="•"/>
            </a:pPr>
            <a:r>
              <a:rPr lang="pt-BR" sz="1200" dirty="0" smtClean="0"/>
              <a:t>Encontrar grupos de clientes</a:t>
            </a:r>
            <a:r>
              <a:rPr lang="pt-BR" sz="1200" baseline="0" dirty="0" smtClean="0"/>
              <a:t> com um mesmo perfil de compra</a:t>
            </a:r>
            <a:r>
              <a:rPr lang="pt-BR" sz="1200" dirty="0" smtClean="0"/>
              <a:t> ou encontrar separações ótimas</a:t>
            </a:r>
            <a:r>
              <a:rPr lang="pt-BR" sz="1200" baseline="0" dirty="0" smtClean="0"/>
              <a:t> para a decodificação de uma modulação desconhecida.</a:t>
            </a:r>
            <a:endParaRPr lang="pt-BR" sz="1200" baseline="0" dirty="0"/>
          </a:p>
          <a:p>
            <a:pPr marL="628650" lvl="1" indent="-171450">
              <a:buFont typeface="Arial" panose="020B0604020202020204" pitchFamily="34" charset="0"/>
              <a:buChar char="•"/>
            </a:pPr>
            <a:r>
              <a:rPr lang="pt-BR" sz="1200" dirty="0" smtClean="0"/>
              <a:t>Imagine </a:t>
            </a:r>
            <a:r>
              <a:rPr lang="pt-BR" sz="1200" dirty="0"/>
              <a:t>que você tenha dados de uma </a:t>
            </a:r>
            <a:r>
              <a:rPr lang="pt-BR" sz="1200" dirty="0" smtClean="0"/>
              <a:t>modulação, </a:t>
            </a:r>
            <a:r>
              <a:rPr lang="pt-BR" sz="1200" dirty="0"/>
              <a:t>mas que você não tenha os labels, com o k-médias você pode encontrar grupos/clusters que representariam cada um dos símbolos da modulação </a:t>
            </a:r>
            <a:r>
              <a:rPr lang="pt-BR" sz="1200" dirty="0" smtClean="0"/>
              <a:t>desconhecida.</a:t>
            </a:r>
          </a:p>
          <a:p>
            <a:pPr marL="171450" indent="-171450">
              <a:buFont typeface="Arial" panose="020B0604020202020204" pitchFamily="34" charset="0"/>
              <a:buChar char="•"/>
            </a:pPr>
            <a:r>
              <a:rPr lang="pt-BR" sz="1200" dirty="0" smtClean="0"/>
              <a:t>Auto-encoders</a:t>
            </a:r>
            <a:r>
              <a:rPr lang="pt-BR" sz="1200" dirty="0"/>
              <a:t>: </a:t>
            </a:r>
            <a:r>
              <a:rPr lang="pt-BR" sz="1200" dirty="0" smtClean="0"/>
              <a:t>podem ser usados </a:t>
            </a:r>
            <a:r>
              <a:rPr lang="pt-BR" sz="1200" dirty="0"/>
              <a:t>em comunicações digitais para por exemplo aprender um sistema de codificação e decodificação de canal ótimo para um dado canal sem-fio.</a:t>
            </a:r>
          </a:p>
          <a:p>
            <a:pPr marL="171450" indent="-171450">
              <a:buFont typeface="Arial" panose="020B0604020202020204" pitchFamily="34" charset="0"/>
              <a:buChar char="•"/>
            </a:pPr>
            <a:r>
              <a:rPr lang="pt-BR" sz="1200" dirty="0" smtClean="0"/>
              <a:t>PCA</a:t>
            </a:r>
            <a:r>
              <a:rPr lang="pt-BR" sz="1200" dirty="0"/>
              <a:t>: utilizado na redução da dimensionalidade. Utilizado em problemas onde um número de dimensões é muito grande para ser tratado por um modelo em tempo razoável e com </a:t>
            </a:r>
            <a:r>
              <a:rPr lang="pt-BR" sz="1200" dirty="0" smtClean="0"/>
              <a:t>os recursos </a:t>
            </a:r>
            <a:r>
              <a:rPr lang="pt-BR" sz="1200" dirty="0"/>
              <a:t>computacionais </a:t>
            </a:r>
            <a:r>
              <a:rPr lang="pt-BR" sz="1200" dirty="0" smtClean="0"/>
              <a:t>existentes.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72499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Exemplo</a:t>
            </a:r>
            <a:r>
              <a:rPr lang="pt-BR" sz="1200" dirty="0" smtClean="0"/>
              <a:t>:</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Como </a:t>
            </a:r>
            <a:r>
              <a:rPr lang="pt-BR" b="1" i="1" dirty="0" smtClean="0"/>
              <a:t>classificaríamos</a:t>
            </a:r>
            <a:r>
              <a:rPr lang="pt-BR" dirty="0" smtClean="0"/>
              <a:t> (economia, esportes, política, entretenimento, etc.) uma</a:t>
            </a:r>
            <a:r>
              <a:rPr lang="pt-BR" baseline="0" dirty="0" smtClean="0"/>
              <a:t> quantidade massiva </a:t>
            </a:r>
            <a:r>
              <a:rPr lang="pt-BR" dirty="0" smtClean="0"/>
              <a:t>de textos </a:t>
            </a:r>
            <a:r>
              <a:rPr lang="pt-BR" b="1" i="1" dirty="0" smtClean="0"/>
              <a:t>não-rotulados</a:t>
            </a:r>
            <a:r>
              <a:rPr lang="pt-BR" dirty="0" smtClean="0"/>
              <a:t> da internet? Rotular</a:t>
            </a:r>
            <a:r>
              <a:rPr lang="pt-BR" baseline="0" dirty="0" smtClean="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smtClean="0"/>
              <a:t>Aprendizado por reforço pode ser entendido como o problema em que um </a:t>
            </a:r>
            <a:r>
              <a:rPr lang="pt-BR" sz="1200" b="1" i="1" dirty="0" smtClean="0"/>
              <a:t>agente</a:t>
            </a:r>
            <a:r>
              <a:rPr lang="pt-BR" sz="1200" b="0" i="0" dirty="0" smtClean="0"/>
              <a:t> deve aprender como se comportar em um </a:t>
            </a:r>
            <a:r>
              <a:rPr lang="pt-BR" sz="1200" b="1" i="1" dirty="0" smtClean="0"/>
              <a:t>ambiente</a:t>
            </a:r>
            <a:r>
              <a:rPr lang="pt-BR" sz="1200" b="0" i="0" dirty="0" smtClean="0"/>
              <a:t> através de interações do tipo “tentativa e erro”.</a:t>
            </a:r>
          </a:p>
          <a:p>
            <a:pPr marL="171450" indent="-171450">
              <a:buFont typeface="Arial" panose="020B0604020202020204" pitchFamily="34" charset="0"/>
              <a:buChar char="•"/>
            </a:pPr>
            <a:r>
              <a:rPr lang="pt-BR" sz="1200" b="0" i="0" dirty="0" smtClean="0"/>
              <a:t>O</a:t>
            </a:r>
            <a:r>
              <a:rPr lang="pt-BR" sz="1200" b="0" i="0" baseline="0" dirty="0" smtClean="0"/>
              <a:t> </a:t>
            </a:r>
            <a:r>
              <a:rPr lang="pt-BR" sz="1200" b="1" i="1" baseline="0" dirty="0" smtClean="0"/>
              <a:t>agente</a:t>
            </a:r>
            <a:r>
              <a:rPr lang="pt-BR" sz="1200" b="0" i="0" baseline="0" dirty="0" smtClean="0"/>
              <a:t> tem como objetivo aprender/construir um modelo do ambiente em que está inserido.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smtClean="0"/>
              <a:t>O algoritmo aprende a escolher </a:t>
            </a:r>
            <a:r>
              <a:rPr lang="pt-BR" sz="1200" b="1" i="1" dirty="0" smtClean="0"/>
              <a:t>ações</a:t>
            </a:r>
            <a:r>
              <a:rPr lang="pt-BR" sz="1200" dirty="0" smtClean="0"/>
              <a:t> apenas interagindo com o </a:t>
            </a:r>
            <a:r>
              <a:rPr lang="pt-BR" sz="1200" b="1" i="1" dirty="0" smtClean="0"/>
              <a:t>ambiente</a:t>
            </a:r>
            <a:r>
              <a:rPr lang="pt-BR" sz="1200" dirty="0" smtClean="0"/>
              <a:t>.</a:t>
            </a:r>
            <a:endParaRPr lang="pt-BR" sz="1200" b="0" i="0" baseline="0" dirty="0" smtClean="0"/>
          </a:p>
          <a:p>
            <a:pPr marL="171450" indent="-171450">
              <a:buFont typeface="Arial" panose="020B0604020202020204" pitchFamily="34" charset="0"/>
              <a:buChar char="•"/>
            </a:pPr>
            <a:r>
              <a:rPr lang="pt-BR" sz="1200" b="1" i="0" dirty="0" smtClean="0"/>
              <a:t>Problema da aprendizagem por reforço</a:t>
            </a:r>
            <a:r>
              <a:rPr lang="pt-BR" sz="1200" b="0" i="0" dirty="0" smtClean="0"/>
              <a:t>:</a:t>
            </a:r>
            <a:r>
              <a:rPr lang="pt-BR" sz="1200" b="0" i="0" baseline="0" dirty="0" smtClean="0"/>
              <a:t> </a:t>
            </a:r>
            <a:r>
              <a:rPr lang="pt-BR" sz="1200" b="0" i="0" dirty="0" smtClean="0"/>
              <a:t>Como escolher uma </a:t>
            </a:r>
            <a:r>
              <a:rPr lang="pt-BR" sz="1200" b="1" i="1" dirty="0" smtClean="0"/>
              <a:t>estratégia</a:t>
            </a:r>
            <a:r>
              <a:rPr lang="pt-BR" sz="1200" b="0" i="0" dirty="0" smtClean="0"/>
              <a:t> (conhecida como </a:t>
            </a:r>
            <a:r>
              <a:rPr lang="pt-BR" sz="1200" b="1" i="1" dirty="0" smtClean="0"/>
              <a:t>política)</a:t>
            </a:r>
            <a:r>
              <a:rPr lang="pt-BR" sz="1200" b="0" i="0" dirty="0" smtClean="0"/>
              <a:t> de </a:t>
            </a:r>
            <a:r>
              <a:rPr lang="pt-BR" sz="1200" b="1" i="1" dirty="0" smtClean="0"/>
              <a:t>ações</a:t>
            </a:r>
            <a:r>
              <a:rPr lang="pt-BR" sz="1200" b="0" i="0" dirty="0" smtClean="0"/>
              <a:t> que maximize o</a:t>
            </a:r>
            <a:r>
              <a:rPr lang="pt-BR" sz="1200" b="0" i="0" baseline="0" dirty="0" smtClean="0"/>
              <a:t> </a:t>
            </a:r>
            <a:r>
              <a:rPr lang="pt-BR" sz="1200" b="0" i="0" dirty="0" smtClean="0"/>
              <a:t>total de </a:t>
            </a:r>
            <a:r>
              <a:rPr lang="pt-BR" sz="1200" b="1" i="1" dirty="0" smtClean="0"/>
              <a:t>recompensas</a:t>
            </a:r>
            <a:r>
              <a:rPr lang="pt-BR" sz="1200" b="0" i="0" dirty="0" smtClean="0"/>
              <a:t> recebidas pelo </a:t>
            </a:r>
            <a:r>
              <a:rPr lang="pt-BR" sz="1200" b="1" i="1" dirty="0" smtClean="0"/>
              <a:t>agente</a:t>
            </a:r>
            <a:r>
              <a:rPr lang="pt-BR" sz="1200" b="0" i="0" dirty="0" smtClean="0"/>
              <a:t>.</a:t>
            </a:r>
          </a:p>
          <a:p>
            <a:pPr marL="171450" indent="-171450">
              <a:buFont typeface="Arial" panose="020B0604020202020204" pitchFamily="34" charset="0"/>
              <a:buChar char="•"/>
            </a:pPr>
            <a:r>
              <a:rPr lang="pt-BR" sz="1200" b="0" i="0" dirty="0" smtClean="0"/>
              <a:t>A </a:t>
            </a:r>
            <a:r>
              <a:rPr lang="pt-BR" sz="1200" b="1" i="0" dirty="0" smtClean="0"/>
              <a:t>política</a:t>
            </a:r>
            <a:r>
              <a:rPr lang="pt-BR" sz="1200" b="0" i="0" dirty="0" smtClean="0"/>
              <a:t> pode ser entendida como sendo</a:t>
            </a:r>
            <a:r>
              <a:rPr lang="pt-BR" sz="1200" b="0" i="0" baseline="0" dirty="0" smtClean="0"/>
              <a:t> a função que mapeia os </a:t>
            </a:r>
            <a:r>
              <a:rPr lang="pt-BR" sz="1200" b="1" i="1" baseline="0" dirty="0" smtClean="0"/>
              <a:t>estados</a:t>
            </a:r>
            <a:r>
              <a:rPr lang="pt-BR" sz="1200" b="0" i="0" baseline="0" dirty="0" smtClean="0"/>
              <a:t> do </a:t>
            </a:r>
            <a:r>
              <a:rPr lang="pt-BR" sz="1200" b="1" i="1" baseline="0" dirty="0" smtClean="0"/>
              <a:t>ambiente</a:t>
            </a:r>
            <a:r>
              <a:rPr lang="pt-BR" sz="1200" b="0" i="0" baseline="0" dirty="0" smtClean="0"/>
              <a:t> em </a:t>
            </a:r>
            <a:r>
              <a:rPr lang="pt-BR" sz="1200" b="1" i="1" baseline="0" dirty="0" smtClean="0"/>
              <a:t>ações</a:t>
            </a:r>
            <a:r>
              <a:rPr lang="pt-BR" sz="1200" b="0" i="0" baseline="0" dirty="0" smtClean="0"/>
              <a:t> que o </a:t>
            </a:r>
            <a:r>
              <a:rPr lang="pt-BR" sz="1200" b="1" i="1" baseline="0" dirty="0" smtClean="0"/>
              <a:t>agente</a:t>
            </a:r>
            <a:r>
              <a:rPr lang="pt-BR" sz="1200" b="0" i="0" baseline="0" dirty="0" smtClean="0"/>
              <a:t> deve tomar: ∏(s) = a, de forma que o </a:t>
            </a:r>
            <a:r>
              <a:rPr lang="pt-BR" sz="1200" b="1" i="1" baseline="0" dirty="0" smtClean="0"/>
              <a:t>total de recompensas</a:t>
            </a:r>
            <a:r>
              <a:rPr lang="pt-BR" sz="1200" b="0" i="0" baseline="0" dirty="0" smtClean="0"/>
              <a:t> seja maximizado.</a:t>
            </a:r>
          </a:p>
          <a:p>
            <a:pPr marL="171450" indent="-171450">
              <a:buFont typeface="Arial" panose="020B0604020202020204" pitchFamily="34" charset="0"/>
              <a:buChar char="•"/>
            </a:pPr>
            <a:endParaRPr lang="pt-BR" sz="1200" b="0" i="0" baseline="0" dirty="0" smtClean="0"/>
          </a:p>
          <a:p>
            <a:pPr marL="171450" indent="-171450">
              <a:buFont typeface="Arial" panose="020B0604020202020204" pitchFamily="34" charset="0"/>
              <a:buChar char="•"/>
            </a:pPr>
            <a:r>
              <a:rPr lang="pt-BR" sz="1200" b="1" dirty="0" smtClean="0"/>
              <a:t>Exemplos</a:t>
            </a:r>
            <a:r>
              <a:rPr lang="pt-BR" sz="1200" dirty="0" smtClean="0"/>
              <a:t>: </a:t>
            </a:r>
          </a:p>
          <a:p>
            <a:pPr marL="628650" lvl="1" indent="-171450">
              <a:buFont typeface="Arial" panose="020B0604020202020204" pitchFamily="34" charset="0"/>
              <a:buChar char="•"/>
            </a:pPr>
            <a:r>
              <a:rPr lang="pt-BR" sz="1200" dirty="0" smtClean="0"/>
              <a:t>Algoritmo </a:t>
            </a:r>
            <a:r>
              <a:rPr lang="pt-BR" sz="1200" baseline="0" dirty="0" smtClean="0"/>
              <a:t>muito utilizado em jogos.</a:t>
            </a:r>
          </a:p>
          <a:p>
            <a:pPr marL="1085850" lvl="2" indent="-171450">
              <a:buFont typeface="Arial" panose="020B0604020202020204" pitchFamily="34" charset="0"/>
              <a:buChar char="•"/>
            </a:pPr>
            <a:r>
              <a:rPr lang="pt-BR" sz="1200" dirty="0" smtClean="0"/>
              <a:t>O programa AlphaGo da Google (DeepMind)</a:t>
            </a:r>
            <a:r>
              <a:rPr lang="pt-BR" sz="1200" baseline="0" dirty="0" smtClean="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smtClean="0"/>
              <a:t>Agente jogador de damas</a:t>
            </a:r>
          </a:p>
          <a:p>
            <a:pPr marL="1543050" lvl="3" indent="-171450">
              <a:buFont typeface="Arial" panose="020B0604020202020204" pitchFamily="34" charset="0"/>
              <a:buChar char="•"/>
            </a:pPr>
            <a:r>
              <a:rPr lang="pt-BR" sz="1200" b="1" baseline="0" dirty="0" smtClean="0"/>
              <a:t>Estados</a:t>
            </a:r>
            <a:r>
              <a:rPr lang="pt-BR" sz="1200" baseline="0" dirty="0" smtClean="0"/>
              <a:t>: as diferentes configurações do tabuleiro.</a:t>
            </a:r>
          </a:p>
          <a:p>
            <a:pPr marL="1543050" lvl="3" indent="-171450">
              <a:buFont typeface="Arial" panose="020B0604020202020204" pitchFamily="34" charset="0"/>
              <a:buChar char="•"/>
            </a:pPr>
            <a:r>
              <a:rPr lang="pt-BR" sz="1200" b="1" baseline="0" dirty="0" smtClean="0"/>
              <a:t>Ações</a:t>
            </a:r>
            <a:r>
              <a:rPr lang="pt-BR" sz="1200" baseline="0" dirty="0" smtClean="0"/>
              <a:t>: mover uma determinada peça.</a:t>
            </a:r>
          </a:p>
          <a:p>
            <a:pPr marL="1543050" lvl="3" indent="-171450">
              <a:buFont typeface="Arial" panose="020B0604020202020204" pitchFamily="34" charset="0"/>
              <a:buChar char="•"/>
            </a:pPr>
            <a:r>
              <a:rPr lang="pt-BR" sz="1200" b="1" baseline="0" dirty="0" smtClean="0"/>
              <a:t>Recompensas</a:t>
            </a:r>
            <a:r>
              <a:rPr lang="pt-BR" sz="1200" baseline="0" dirty="0" smtClean="0"/>
              <a:t>: número de capturas de peças vs. número de perdas.</a:t>
            </a:r>
          </a:p>
          <a:p>
            <a:pPr marL="628650" lvl="1" indent="-171450">
              <a:buFont typeface="Arial" panose="020B0604020202020204" pitchFamily="34" charset="0"/>
              <a:buChar char="•"/>
            </a:pPr>
            <a:r>
              <a:rPr lang="pt-BR" sz="1200" dirty="0" smtClean="0"/>
              <a:t>Robô aspirador de pó que precisa aprender a limpar uma casa de forma ótima.</a:t>
            </a:r>
          </a:p>
          <a:p>
            <a:pPr marL="0" indent="0">
              <a:buFont typeface="Arial" panose="020B0604020202020204" pitchFamily="34" charset="0"/>
              <a:buNone/>
            </a:pPr>
            <a:endParaRPr lang="nl-BE" sz="1200" dirty="0" smtClean="0"/>
          </a:p>
          <a:p>
            <a:pPr marL="171450" indent="-171450">
              <a:buFont typeface="Arial" panose="020B0604020202020204" pitchFamily="34" charset="0"/>
              <a:buChar char="•"/>
            </a:pPr>
            <a:r>
              <a:rPr lang="pt-BR" sz="1200" dirty="0" smtClean="0"/>
              <a:t>Os algoritmos de aprendizado por reforço tentam encontrar a </a:t>
            </a:r>
            <a:r>
              <a:rPr lang="pt-BR" sz="1200" b="1" i="1" dirty="0" smtClean="0"/>
              <a:t>política</a:t>
            </a:r>
            <a:r>
              <a:rPr lang="pt-BR" sz="1200" dirty="0" smtClean="0"/>
              <a:t> que mapeia os </a:t>
            </a:r>
            <a:r>
              <a:rPr lang="pt-BR" sz="1200" b="1" i="1" dirty="0" smtClean="0"/>
              <a:t>estados</a:t>
            </a:r>
            <a:r>
              <a:rPr lang="pt-BR" sz="1200" dirty="0" smtClean="0"/>
              <a:t> do </a:t>
            </a:r>
            <a:r>
              <a:rPr lang="pt-BR" sz="1200" b="1" i="1" dirty="0" smtClean="0"/>
              <a:t>ambiente</a:t>
            </a:r>
            <a:r>
              <a:rPr lang="pt-BR" sz="1200" dirty="0" smtClean="0"/>
              <a:t> às </a:t>
            </a:r>
            <a:r>
              <a:rPr lang="pt-BR" sz="1200" b="1" i="1" dirty="0" smtClean="0"/>
              <a:t>ações</a:t>
            </a:r>
            <a:r>
              <a:rPr lang="pt-BR" sz="1200" dirty="0" smtClean="0"/>
              <a:t> que o </a:t>
            </a:r>
            <a:r>
              <a:rPr lang="pt-BR" sz="1200" b="1" i="1" dirty="0" smtClean="0"/>
              <a:t>agente</a:t>
            </a:r>
            <a:r>
              <a:rPr lang="pt-BR" sz="1200" dirty="0" smtClean="0"/>
              <a:t> deve tomar nesses </a:t>
            </a:r>
            <a:r>
              <a:rPr lang="pt-BR" sz="1200" b="1" i="1" dirty="0" smtClean="0"/>
              <a:t>estados</a:t>
            </a:r>
            <a:r>
              <a:rPr lang="pt-BR" sz="1200" b="0" i="0" dirty="0" smtClean="0"/>
              <a:t>.</a:t>
            </a:r>
          </a:p>
          <a:p>
            <a:pPr marL="171450" indent="-171450">
              <a:buFont typeface="Arial" panose="020B0604020202020204" pitchFamily="34" charset="0"/>
              <a:buChar char="•"/>
            </a:pPr>
            <a:r>
              <a:rPr lang="pt-BR" sz="1200" b="0" i="0" dirty="0" smtClean="0"/>
              <a:t>Como um algoritmo de aprendizagem aprende a escolher ações apenas</a:t>
            </a:r>
            <a:r>
              <a:rPr lang="pt-BR" sz="1200" b="0" i="0" baseline="0" dirty="0" smtClean="0"/>
              <a:t> </a:t>
            </a:r>
            <a:r>
              <a:rPr lang="pt-BR" sz="1200" b="0" i="0" dirty="0" smtClean="0"/>
              <a:t>interagindo com o ambiente?</a:t>
            </a:r>
          </a:p>
          <a:p>
            <a:pPr marL="628650" lvl="1" indent="-171450">
              <a:buFont typeface="Arial" panose="020B0604020202020204" pitchFamily="34" charset="0"/>
              <a:buChar char="•"/>
            </a:pPr>
            <a:r>
              <a:rPr lang="pt-BR" sz="1200" b="0" i="0" dirty="0" smtClean="0"/>
              <a:t>Muitas vezes, é impraticável o uso de aprendizage</a:t>
            </a:r>
            <a:r>
              <a:rPr lang="pt-BR" sz="1200" b="0" i="0" baseline="0" dirty="0" smtClean="0"/>
              <a:t>m </a:t>
            </a:r>
            <a:r>
              <a:rPr lang="pt-BR" sz="1200" b="0" i="0" dirty="0" smtClean="0"/>
              <a:t>supervisionada.</a:t>
            </a:r>
          </a:p>
          <a:p>
            <a:pPr marL="1085850" lvl="2" indent="-171450">
              <a:buFont typeface="Arial" panose="020B0604020202020204" pitchFamily="34" charset="0"/>
              <a:buChar char="•"/>
            </a:pPr>
            <a:r>
              <a:rPr lang="pt-BR" sz="1200" b="0" i="0" dirty="0" smtClean="0"/>
              <a:t>Como obter exemplos do comportamento correto e</a:t>
            </a:r>
            <a:r>
              <a:rPr lang="pt-BR" sz="1200" b="0" i="0" baseline="0" dirty="0" smtClean="0"/>
              <a:t> </a:t>
            </a:r>
            <a:r>
              <a:rPr lang="pt-BR" sz="1200" b="0" i="0" dirty="0" smtClean="0"/>
              <a:t>representativo para qualquer situação?</a:t>
            </a:r>
          </a:p>
          <a:p>
            <a:pPr marL="1085850" lvl="2" indent="-171450">
              <a:buFont typeface="Arial" panose="020B0604020202020204" pitchFamily="34" charset="0"/>
              <a:buChar char="•"/>
            </a:pPr>
            <a:r>
              <a:rPr lang="pt-BR" sz="1200" b="0" i="0" dirty="0" smtClean="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289586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86336" rtl="0" eaLnBrk="1" fontAlgn="auto" latinLnBrk="0" hangingPunct="1">
              <a:lnSpc>
                <a:spcPct val="100000"/>
              </a:lnSpc>
              <a:spcBef>
                <a:spcPts val="0"/>
              </a:spcBef>
              <a:spcAft>
                <a:spcPts val="0"/>
              </a:spcAft>
              <a:buClrTx/>
              <a:buSzTx/>
              <a:buFontTx/>
              <a:buNone/>
              <a:tabLst/>
              <a:defRPr/>
            </a:pPr>
            <a:r>
              <a:rPr lang="pt-BR" sz="1200" b="1" dirty="0" smtClean="0"/>
              <a:t>Deep Q-Learning</a:t>
            </a:r>
            <a:r>
              <a:rPr lang="pt-BR" sz="1200" dirty="0" smtClean="0"/>
              <a:t>: É a junção de Deep Learning com Q-Learning. As redes neurais profundas possibilitam que Q-Learning seja aplicado a problemas maiores.</a:t>
            </a:r>
          </a:p>
          <a:p>
            <a:pPr defTabSz="1686336">
              <a:defRPr/>
            </a:pPr>
            <a:endParaRPr lang="pt-BR" sz="1200" dirty="0" smtClean="0"/>
          </a:p>
          <a:p>
            <a:pPr defTabSz="1686336">
              <a:defRPr/>
            </a:pPr>
            <a:r>
              <a:rPr lang="pt-BR" sz="1200" dirty="0" smtClean="0"/>
              <a:t>Q-</a:t>
            </a:r>
            <a:r>
              <a:rPr lang="pt-BR" sz="1200" dirty="0" err="1" smtClean="0"/>
              <a:t>Table</a:t>
            </a:r>
            <a:r>
              <a:rPr lang="pt-BR" sz="1200" dirty="0" smtClean="0"/>
              <a:t> é apenas um nome sofisticado para uma tabela de pesquisa (</a:t>
            </a:r>
            <a:r>
              <a:rPr lang="pt-BR" sz="1200" dirty="0" err="1" smtClean="0"/>
              <a:t>lookup</a:t>
            </a:r>
            <a:r>
              <a:rPr lang="pt-BR" sz="1200" dirty="0" smtClean="0"/>
              <a:t> </a:t>
            </a:r>
            <a:r>
              <a:rPr lang="pt-BR" sz="1200" dirty="0" err="1" smtClean="0"/>
              <a:t>Table</a:t>
            </a:r>
            <a:r>
              <a:rPr lang="pt-BR" sz="1200" dirty="0" smtClean="0"/>
              <a:t>) simples, onde calculamos as recompensas futuras máximas esperadas para a ação em cada estado.</a:t>
            </a:r>
          </a:p>
          <a:p>
            <a:pPr defTabSz="1686336">
              <a:defRPr/>
            </a:pPr>
            <a:endParaRPr lang="pt-BR" sz="1200" dirty="0" smtClean="0"/>
          </a:p>
          <a:p>
            <a:pPr defTabSz="1686336">
              <a:defRPr/>
            </a:pPr>
            <a:r>
              <a:rPr lang="pt-BR" sz="1200" dirty="0" smtClean="0"/>
              <a:t>Cada posição na tabela Q será a recompensa futura máxima esperada que o agente receberá se executar essa ação nesse estado. Este é um processo iterativo, pois precisamos melhorar o Q-</a:t>
            </a:r>
            <a:r>
              <a:rPr lang="pt-BR" sz="1200" dirty="0" err="1" smtClean="0"/>
              <a:t>Table</a:t>
            </a:r>
            <a:r>
              <a:rPr lang="pt-BR" sz="1200" dirty="0" smtClean="0"/>
              <a:t> a cada iteração.</a:t>
            </a:r>
          </a:p>
          <a:p>
            <a:pPr defTabSz="1686336">
              <a:defRPr/>
            </a:pPr>
            <a:endParaRPr lang="en-US" sz="1200" dirty="0" smtClean="0"/>
          </a:p>
          <a:p>
            <a:pPr defTabSz="1686336">
              <a:defRPr/>
            </a:pPr>
            <a:r>
              <a:rPr lang="pt-BR" sz="1200" dirty="0" smtClean="0"/>
              <a:t>Uma função de valor Q mostra o quão</a:t>
            </a:r>
            <a:r>
              <a:rPr lang="pt-BR" sz="1200" baseline="0" dirty="0" smtClean="0"/>
              <a:t> boa</a:t>
            </a:r>
            <a:r>
              <a:rPr lang="pt-BR" sz="1200" dirty="0" smtClean="0"/>
              <a:t> uma determinada ação é, dado um estado, para um agente que segue uma determinada política.</a:t>
            </a:r>
            <a:endParaRPr lang="nl-BE" sz="1200" dirty="0" smtClean="0"/>
          </a:p>
          <a:p>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4243148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NP-completos: Nondeterministic</a:t>
            </a:r>
            <a:r>
              <a:rPr lang="pt-BR" sz="1200" b="0" i="0" kern="1200" baseline="0" dirty="0" smtClean="0">
                <a:solidFill>
                  <a:schemeClr val="tx1"/>
                </a:solidFill>
                <a:effectLst/>
                <a:latin typeface="+mn-lt"/>
                <a:ea typeface="+mn-ea"/>
                <a:cs typeface="+mn-cs"/>
              </a:rPr>
              <a:t> Polynomial Problems</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Heurística é um método ou processo criado com o </a:t>
            </a:r>
            <a:r>
              <a:rPr lang="pt-BR" sz="1200" b="1" i="0" kern="1200" dirty="0" smtClean="0">
                <a:solidFill>
                  <a:schemeClr val="tx1"/>
                </a:solidFill>
                <a:effectLst/>
                <a:latin typeface="+mn-lt"/>
                <a:ea typeface="+mn-ea"/>
                <a:cs typeface="+mn-cs"/>
              </a:rPr>
              <a:t>objetivo de encontrar soluções, muitas vezes sub-ótimas, para um problema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dirty="0" smtClean="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 precisão ou precisão por velocidade. De certa forma, pode ser considerado um atalho.</a:t>
            </a:r>
          </a:p>
          <a:p>
            <a:endParaRPr lang="pt-B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Uma </a:t>
            </a:r>
            <a:r>
              <a:rPr lang="pt-BR" sz="1200" b="1" i="1" dirty="0" smtClean="0"/>
              <a:t>metaheurística</a:t>
            </a:r>
            <a:r>
              <a:rPr lang="pt-BR" sz="1200" dirty="0" smtClean="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953715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i="0" dirty="0" smtClean="0"/>
              <a:t>Algoritmos Genéticos</a:t>
            </a:r>
            <a:r>
              <a:rPr lang="pt-BR" sz="1200" dirty="0" smtClean="0"/>
              <a:t>: são inspirados pelo processo de seleção natural. São</a:t>
            </a:r>
            <a:r>
              <a:rPr lang="pt-BR" sz="1200" baseline="0" dirty="0" smtClean="0"/>
              <a:t> p</a:t>
            </a:r>
            <a:r>
              <a:rPr lang="pt-BR" sz="1200" dirty="0" smtClean="0"/>
              <a:t>rojetados para encontrar, gerar ou selecionar uma heurística (algoritmo de busca parcial) que forneça</a:t>
            </a:r>
            <a:r>
              <a:rPr lang="pt-BR" sz="1200" baseline="0" dirty="0" smtClean="0"/>
              <a:t> </a:t>
            </a:r>
            <a:r>
              <a:rPr lang="pt-BR" sz="1200" dirty="0" smtClean="0"/>
              <a:t>uma solução suficientemente boa para um problema de otimização, especialmente com informações incompletas ou imperfeitas ou capacidade de computação limitada.</a:t>
            </a:r>
            <a:r>
              <a:rPr lang="pt-BR" sz="1200" baseline="0" dirty="0" smtClean="0"/>
              <a:t> </a:t>
            </a:r>
            <a:r>
              <a:rPr lang="pt-BR" sz="1200" dirty="0" smtClean="0"/>
              <a:t>Aprendizado baseado na evolução biológica dos seres vivos.</a:t>
            </a:r>
            <a:r>
              <a:rPr lang="pt-BR" sz="1200" baseline="0" dirty="0" smtClean="0"/>
              <a:t> </a:t>
            </a:r>
            <a:r>
              <a:rPr lang="pt-BR" sz="1200" dirty="0" smtClean="0"/>
              <a:t>Novos </a:t>
            </a:r>
            <a:r>
              <a:rPr lang="pt-BR" sz="1200" b="1" i="1" dirty="0" smtClean="0"/>
              <a:t>indivíduos</a:t>
            </a:r>
            <a:r>
              <a:rPr lang="pt-BR" sz="1200" dirty="0" smtClean="0"/>
              <a:t> com diferentes </a:t>
            </a:r>
            <a:r>
              <a:rPr lang="pt-BR" sz="1200" b="1" i="1" dirty="0" smtClean="0"/>
              <a:t>características</a:t>
            </a:r>
            <a:r>
              <a:rPr lang="pt-BR" sz="1200" i="1" dirty="0" smtClean="0"/>
              <a:t>,</a:t>
            </a:r>
            <a:r>
              <a:rPr lang="pt-BR" sz="1200" b="1" i="1" dirty="0" smtClean="0"/>
              <a:t> </a:t>
            </a:r>
            <a:r>
              <a:rPr lang="pt-BR" sz="1200" dirty="0" smtClean="0"/>
              <a:t>pertencentes a uma </a:t>
            </a:r>
            <a:r>
              <a:rPr lang="pt-BR" sz="1200" b="1" i="1" dirty="0" smtClean="0"/>
              <a:t>população</a:t>
            </a:r>
            <a:r>
              <a:rPr lang="pt-BR" sz="1200" dirty="0" smtClean="0"/>
              <a:t>, são criados através de </a:t>
            </a:r>
            <a:r>
              <a:rPr lang="pt-BR" sz="1200" b="1" i="1" dirty="0" smtClean="0"/>
              <a:t>cruzamentos</a:t>
            </a:r>
            <a:r>
              <a:rPr lang="pt-BR" sz="1200" dirty="0" smtClean="0"/>
              <a:t> e </a:t>
            </a:r>
            <a:r>
              <a:rPr lang="pt-BR" sz="1200" b="1" dirty="0" smtClean="0"/>
              <a:t>mutações </a:t>
            </a:r>
            <a:r>
              <a:rPr lang="pt-BR" sz="1200" dirty="0" smtClean="0"/>
              <a:t>onde apenas os mais aptos são </a:t>
            </a:r>
            <a:r>
              <a:rPr lang="pt-BR" sz="1200" b="1" i="1" dirty="0" smtClean="0"/>
              <a:t>selecionados</a:t>
            </a:r>
            <a:r>
              <a:rPr lang="pt-BR" sz="1200" dirty="0" smtClean="0"/>
              <a:t> (</a:t>
            </a:r>
            <a:r>
              <a:rPr lang="pt-BR" sz="1200" b="1" i="1" dirty="0" smtClean="0"/>
              <a:t>seleção natural</a:t>
            </a:r>
            <a:r>
              <a:rPr lang="pt-BR" sz="1200" dirty="0" smtClean="0"/>
              <a:t>) e passam suas </a:t>
            </a:r>
            <a:r>
              <a:rPr lang="pt-BR" sz="1200" b="1" i="1" dirty="0" smtClean="0"/>
              <a:t>características</a:t>
            </a:r>
            <a:r>
              <a:rPr lang="pt-BR" sz="1200" dirty="0" smtClean="0"/>
              <a:t> para uma nova geração. Com isso a </a:t>
            </a:r>
            <a:r>
              <a:rPr lang="pt-BR" sz="1200" b="1" i="1" dirty="0" smtClean="0"/>
              <a:t>população</a:t>
            </a:r>
            <a:r>
              <a:rPr lang="pt-BR" sz="1200" dirty="0" smtClean="0"/>
              <a:t> se torna mais apta a cada geração.</a:t>
            </a:r>
          </a:p>
          <a:p>
            <a:pPr marL="171450" indent="-171450">
              <a:buFont typeface="Arial" panose="020B0604020202020204" pitchFamily="34" charset="0"/>
              <a:buChar char="•"/>
            </a:pPr>
            <a:r>
              <a:rPr lang="pt-BR" sz="1200" b="1" dirty="0" smtClean="0"/>
              <a:t>Otimização por enxame de partículas</a:t>
            </a:r>
            <a:r>
              <a:rPr lang="pt-BR" sz="1200" dirty="0" smtClean="0"/>
              <a:t>: Inspirado no comportamento de cardumes de peixes e de bandos de pássaros.</a:t>
            </a:r>
            <a:r>
              <a:rPr lang="pt-BR" sz="1200" baseline="0" dirty="0" smtClean="0"/>
              <a:t> R</a:t>
            </a:r>
            <a:r>
              <a:rPr lang="pt-BR" sz="1200" dirty="0" smtClean="0"/>
              <a:t>esolve um problema de otimização ao ter uma </a:t>
            </a:r>
            <a:r>
              <a:rPr lang="pt-BR" sz="1200" b="1" i="1" dirty="0" smtClean="0"/>
              <a:t>população</a:t>
            </a:r>
            <a:r>
              <a:rPr lang="pt-BR" sz="1200" dirty="0" smtClean="0"/>
              <a:t> de soluções candidatas, denominadas </a:t>
            </a:r>
            <a:r>
              <a:rPr lang="pt-BR" sz="1200" b="1" i="1" dirty="0" smtClean="0"/>
              <a:t>partículas</a:t>
            </a:r>
            <a:r>
              <a:rPr lang="pt-BR" sz="1200" dirty="0" smtClean="0"/>
              <a:t>, e movê-las no </a:t>
            </a:r>
            <a:r>
              <a:rPr lang="pt-BR" sz="1200" b="1" i="1" dirty="0" smtClean="0"/>
              <a:t>espaço de busca </a:t>
            </a:r>
            <a:r>
              <a:rPr lang="pt-BR" sz="1200" b="0" i="0" dirty="0" smtClean="0"/>
              <a:t>sendo</a:t>
            </a:r>
            <a:r>
              <a:rPr lang="pt-BR" sz="1200" b="0" i="0" baseline="0" dirty="0" smtClean="0"/>
              <a:t> que existe cooperação entre as partículas</a:t>
            </a:r>
            <a:r>
              <a:rPr lang="pt-BR" sz="1200" dirty="0" smtClean="0"/>
              <a:t>.</a:t>
            </a:r>
          </a:p>
          <a:p>
            <a:pPr marL="628650" lvl="1" indent="-171450">
              <a:buFont typeface="Arial" panose="020B0604020202020204" pitchFamily="34" charset="0"/>
              <a:buChar char="•"/>
            </a:pPr>
            <a:r>
              <a:rPr lang="pt-BR" sz="1200" dirty="0" smtClean="0"/>
              <a:t>Analogia:</a:t>
            </a:r>
            <a:r>
              <a:rPr lang="pt-BR" sz="1200" baseline="0" dirty="0" smtClean="0"/>
              <a:t> Imagine que você e vários amigos, todos com rádios, estão tentando localizar o ponto mais baixo de um terreno. Vocês começam a percorrer o terreno e a reportar via rádio a posição atual e a elevação do terreno, até que através de cooperação vocês encontram o ponto mais baixo.</a:t>
            </a:r>
          </a:p>
          <a:p>
            <a:pPr marL="171450" lvl="0" indent="-171450">
              <a:buFont typeface="Arial" panose="020B0604020202020204" pitchFamily="34" charset="0"/>
              <a:buChar char="•"/>
            </a:pPr>
            <a:r>
              <a:rPr lang="pt-BR" sz="1200" b="1" dirty="0" smtClean="0"/>
              <a:t>Otimização da colônia de formigas</a:t>
            </a:r>
            <a:r>
              <a:rPr lang="pt-BR" sz="1200" dirty="0" smtClean="0"/>
              <a:t>: É inspirado no comportamento das formigas ao saírem de sua colônia para encontrar comida. É uma técnica probabilística para resolver problemas computacionais que pode ser reduzida para encontrar bons caminhos através de grafos. </a:t>
            </a:r>
          </a:p>
          <a:p>
            <a:pPr marL="628650" lvl="1" indent="-171450">
              <a:buFont typeface="Arial" panose="020B0604020202020204" pitchFamily="34" charset="0"/>
              <a:buChar char="•"/>
            </a:pPr>
            <a:r>
              <a:rPr lang="pt-BR" sz="1200" dirty="0" smtClean="0"/>
              <a:t>As formigas ao procurarem por alimento deixam feromônios para que outras formigas possam segui-las.</a:t>
            </a:r>
            <a:r>
              <a:rPr lang="pt-BR" sz="1200" baseline="0" dirty="0" smtClean="0"/>
              <a:t> Elas sempre vão seguir o caminho com mais feromônios e caminhos com obstáculos terão pouco feromônio</a:t>
            </a:r>
            <a:r>
              <a:rPr lang="pt-BR" sz="1200" dirty="0" smtClean="0"/>
              <a:t>.</a:t>
            </a:r>
          </a:p>
        </p:txBody>
      </p:sp>
      <p:sp>
        <p:nvSpPr>
          <p:cNvPr id="4" name="Slide Number Placeholder 3"/>
          <p:cNvSpPr>
            <a:spLocks noGrp="1"/>
          </p:cNvSpPr>
          <p:nvPr>
            <p:ph type="sldNum" sz="quarter" idx="10"/>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031355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29</a:t>
            </a:fld>
            <a:endParaRPr lang="pt-BR"/>
          </a:p>
        </p:txBody>
      </p:sp>
    </p:spTree>
    <p:extLst>
      <p:ext uri="{BB962C8B-B14F-4D97-AF65-F5344CB8AC3E}">
        <p14:creationId xmlns:p14="http://schemas.microsoft.com/office/powerpoint/2010/main" val="4227994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30</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1200" b="1" dirty="0" smtClean="0"/>
              <a:t>Exemplo</a:t>
            </a:r>
            <a:r>
              <a:rPr lang="pt-BR" sz="1200" dirty="0" smtClean="0"/>
              <a:t>: </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Binder: https://mybinder.org/v2/gh/zz4fap/t319_aprendizado_de_maquina/main?filepath=notebooks%2Fjupyter%2FFigura_2D.ipynb</a:t>
            </a:r>
          </a:p>
          <a:p>
            <a:pPr marL="0" lvl="0" indent="0" algn="l" rtl="0">
              <a:spcBef>
                <a:spcPts val="0"/>
              </a:spcBef>
              <a:spcAft>
                <a:spcPts val="0"/>
              </a:spcAft>
              <a:buNone/>
            </a:pPr>
            <a:endParaRPr lang="pt-BR" sz="1200" dirty="0" smtClean="0"/>
          </a:p>
          <a:p>
            <a:pPr marL="0" lvl="0" indent="0" algn="l" rtl="0">
              <a:spcBef>
                <a:spcPts val="0"/>
              </a:spcBef>
              <a:spcAft>
                <a:spcPts val="0"/>
              </a:spcAft>
              <a:buNone/>
            </a:pPr>
            <a:r>
              <a:rPr lang="pt-BR" sz="1200" dirty="0" smtClean="0"/>
              <a:t>Colab: https://colab.research.google.com/github/zz4fap/t319_aprendizado_de_maquina/blob/main/notebooks/jupyter/Figura_2D.ipynb</a:t>
            </a: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754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199140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t>Laboratório #1</a:t>
            </a:r>
            <a:r>
              <a:rPr lang="pt-BR" sz="1200" dirty="0" smtClean="0"/>
              <a:t>: https://mybinder.org/v2/gh/zz4fap/t319_aprendizado_de_maquina/main?filepath=labs%2FLaboratorio1.ipynb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smtClean="0"/>
              <a:t>Referências</a:t>
            </a:r>
            <a:r>
              <a:rPr lang="pt-BR" sz="1200" dirty="0" smtClean="0"/>
              <a:t>:</a:t>
            </a:r>
          </a:p>
          <a:p>
            <a:pPr defTabSz="1686336">
              <a:defRPr/>
            </a:pPr>
            <a:r>
              <a:rPr lang="pt-BR" sz="1200" dirty="0" smtClean="0"/>
              <a:t>[1] Matti </a:t>
            </a:r>
            <a:r>
              <a:rPr lang="pt-BR" sz="1200" dirty="0"/>
              <a:t>Latva-aho ad Kari Leppänen (editors)</a:t>
            </a:r>
            <a:r>
              <a:rPr lang="en-US" sz="1200" dirty="0"/>
              <a:t>, KEY DRIVERS AND RESEARCH CHALLENGES FOR 6G UBIQUITOUS WIRELESS INTELLIGENCE, 6G Flagship, University of Oulu, </a:t>
            </a:r>
            <a:r>
              <a:rPr lang="en-US" sz="1200" dirty="0" smtClean="0"/>
              <a:t>Oulu,</a:t>
            </a:r>
            <a:r>
              <a:rPr lang="en-US" sz="1200" baseline="0" dirty="0" smtClean="0"/>
              <a:t> </a:t>
            </a:r>
            <a:r>
              <a:rPr lang="en-US" sz="1200" baseline="0" dirty="0" err="1" smtClean="0"/>
              <a:t>disponível</a:t>
            </a:r>
            <a:r>
              <a:rPr lang="en-US" sz="1200" baseline="0" dirty="0" smtClean="0"/>
              <a:t> online </a:t>
            </a:r>
            <a:r>
              <a:rPr lang="en-US" sz="1200" baseline="0" dirty="0" err="1" smtClean="0"/>
              <a:t>em</a:t>
            </a:r>
            <a:r>
              <a:rPr lang="en-US" sz="1200" baseline="0" dirty="0" smtClean="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smtClean="0"/>
              <a:t>[2] </a:t>
            </a:r>
            <a:r>
              <a:rPr lang="pt-BR" sz="1200" dirty="0" smtClean="0"/>
              <a:t>Mostafa Zaman Chowdhury, Md. Shahjalal, Shakil Ahmed, Yeong Min Jang, “</a:t>
            </a:r>
            <a:r>
              <a:rPr lang="en-US" sz="1200" b="0" i="0" kern="1200" dirty="0" smtClean="0">
                <a:solidFill>
                  <a:schemeClr val="tx1"/>
                </a:solidFill>
                <a:effectLst/>
                <a:latin typeface="+mn-lt"/>
                <a:ea typeface="+mn-ea"/>
                <a:cs typeface="+mn-cs"/>
              </a:rPr>
              <a:t>6G Wireless Communication Systems: Applications, Requirements, Technologies, Challenges, and Research Directions”, </a:t>
            </a:r>
            <a:r>
              <a:rPr lang="pt-BR" sz="1200" dirty="0" smtClean="0">
                <a:hlinkClick r:id="rId3"/>
              </a:rPr>
              <a:t>https://arxiv.org/ftp/arxiv/papers/1909/1909.11315.pdf</a:t>
            </a:r>
            <a:endParaRPr lang="en-US"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1" dirty="0" smtClean="0"/>
              <a:t>Objetivo</a:t>
            </a:r>
            <a:r>
              <a:rPr lang="pt-BR" sz="1200" dirty="0" smtClean="0"/>
              <a:t>: Criar máquinas que </a:t>
            </a:r>
            <a:r>
              <a:rPr lang="pt-BR" sz="1200" i="1" dirty="0" smtClean="0"/>
              <a:t>imitem</a:t>
            </a:r>
            <a:r>
              <a:rPr lang="pt-BR" sz="1200" dirty="0" smtClean="0"/>
              <a:t> nossa capacidade mental para uma determinada tarefa. </a:t>
            </a:r>
            <a:endParaRPr lang="pt-BR" sz="1200" dirty="0" smtClean="0">
              <a:cs typeface="Calibri"/>
            </a:endParaRPr>
          </a:p>
          <a:p>
            <a:pPr marL="171450" indent="-171450">
              <a:buFont typeface="Arial" panose="020B0604020202020204" pitchFamily="34" charset="0"/>
              <a:buChar char="•"/>
            </a:pPr>
            <a:r>
              <a:rPr lang="pt-BR" sz="1200" dirty="0" smtClean="0"/>
              <a:t>Porém, esta </a:t>
            </a:r>
            <a:r>
              <a:rPr lang="pt-BR" sz="1200" i="1" dirty="0" smtClean="0"/>
              <a:t>imitação</a:t>
            </a:r>
            <a:r>
              <a:rPr lang="pt-BR" sz="1200" dirty="0" smtClean="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smtClean="0"/>
              <a:t>Essa </a:t>
            </a:r>
            <a:r>
              <a:rPr lang="pt-BR" sz="1200" i="1" dirty="0" smtClean="0"/>
              <a:t>imitação</a:t>
            </a:r>
            <a:r>
              <a:rPr lang="pt-BR" sz="1200" dirty="0" smtClean="0"/>
              <a:t> é, portanto, apenas uma aproximação. É por isso que em IA fala-se da criação de máquinas que são </a:t>
            </a:r>
            <a:r>
              <a:rPr lang="pt-BR" sz="1200" i="1" dirty="0" smtClean="0"/>
              <a:t>modelos</a:t>
            </a:r>
            <a:r>
              <a:rPr lang="pt-BR" sz="1200" dirty="0" smtClean="0"/>
              <a:t> de nossa capacidade de aprender, raciocinar, enxergar, falar, ouvir, etc.</a:t>
            </a:r>
            <a:endParaRPr lang="en-US" sz="1200" dirty="0" smtClean="0"/>
          </a:p>
          <a:p>
            <a:pPr rtl="0"/>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t>A IA fraca concentra-se na realização de uma tarefa específica, como responder a perguntas com base na entrada do usuário ou jogar xadrez. Carros autônomos e assistentes virtuais, como Siri, são exemplos de IA fraca.</a:t>
            </a:r>
            <a:r>
              <a:rPr lang="pt-BR" sz="1200" baseline="0" dirty="0" smtClean="0"/>
              <a:t> </a:t>
            </a:r>
            <a:r>
              <a:rPr lang="pt-BR" sz="1200" dirty="0" smtClean="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61592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smtClean="0"/>
              <a:t>AI is a broader concept to create intelligent machines that can simulate human thinking capability and behavior, whereas, machine learning is an application or subset of AI that allows machines to learn from data without being programmed explicitly.</a:t>
            </a:r>
            <a:endParaRPr lang="pt-BR" sz="1200" b="1" dirty="0" smtClean="0">
              <a:cs typeface="Calibri"/>
            </a:endParaRPr>
          </a:p>
          <a:p>
            <a:pPr marL="0" indent="0">
              <a:buFont typeface="Arial" panose="020B0604020202020204" pitchFamily="34" charset="0"/>
              <a:buNone/>
            </a:pPr>
            <a:endParaRPr lang="pt-BR" sz="1200" b="1" dirty="0" smtClean="0">
              <a:cs typeface="Calibri"/>
            </a:endParaRPr>
          </a:p>
          <a:p>
            <a:pPr marL="0" indent="0">
              <a:buFont typeface="Arial" panose="020B0604020202020204" pitchFamily="34" charset="0"/>
              <a:buNone/>
            </a:pPr>
            <a:r>
              <a:rPr lang="pt-BR" sz="1200" b="1" dirty="0" smtClean="0">
                <a:cs typeface="Calibri"/>
              </a:rPr>
              <a:t>Processamento de linguagem natural</a:t>
            </a:r>
            <a:r>
              <a:rPr lang="pt-BR" sz="1200" b="0" dirty="0" smtClean="0">
                <a:cs typeface="Calibri"/>
              </a:rPr>
              <a:t>: criação automática de resumos,</a:t>
            </a:r>
            <a:r>
              <a:rPr lang="pt-BR" sz="1200" b="0" baseline="0" dirty="0" smtClean="0">
                <a:cs typeface="Calibri"/>
              </a:rPr>
              <a:t> tradução de textos em uma língua para outra, reconhecimento de fala, etc.</a:t>
            </a:r>
          </a:p>
          <a:p>
            <a:pPr marL="0" indent="0">
              <a:buFont typeface="Arial" panose="020B0604020202020204" pitchFamily="34" charset="0"/>
              <a:buNone/>
            </a:pPr>
            <a:r>
              <a:rPr lang="pt-BR" sz="1200" b="1" baseline="0" dirty="0" smtClean="0">
                <a:cs typeface="Calibri"/>
              </a:rPr>
              <a:t>Representação do conhecimento</a:t>
            </a:r>
            <a:r>
              <a:rPr lang="pt-BR" sz="1200" b="0" baseline="0" dirty="0" smtClean="0">
                <a:cs typeface="Calibri"/>
              </a:rPr>
              <a:t>: lida com problemas de como criar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smtClean="0">
                <a:cs typeface="Calibri"/>
              </a:rPr>
              <a:t>Raciocínio automatizado</a:t>
            </a:r>
            <a:r>
              <a:rPr lang="pt-BR" sz="1200" b="0" baseline="0" dirty="0" smtClean="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smtClean="0">
                <a:cs typeface="Calibri"/>
              </a:rPr>
              <a:t>Planejamento</a:t>
            </a:r>
            <a:r>
              <a:rPr lang="pt-BR" sz="1200" b="0" baseline="0" dirty="0" smtClean="0">
                <a:cs typeface="Calibri"/>
              </a:rPr>
              <a:t>: </a:t>
            </a:r>
            <a:r>
              <a:rPr lang="pt-BR" dirty="0" smtClean="0"/>
              <a:t>tem como objetivo encontrar um plano que permita uma</a:t>
            </a:r>
            <a:r>
              <a:rPr lang="pt-BR" baseline="0" dirty="0" smtClean="0"/>
              <a:t> máquina </a:t>
            </a:r>
            <a:r>
              <a:rPr lang="pt-BR" dirty="0" smtClean="0"/>
              <a:t>executar uma tarefa, a partir de uma situação inicial.</a:t>
            </a:r>
            <a:endParaRPr lang="pt-BR" sz="1200" b="0" baseline="0" dirty="0" smtClean="0">
              <a:cs typeface="Calibri"/>
            </a:endParaRPr>
          </a:p>
          <a:p>
            <a:pPr marL="0" indent="0">
              <a:buFont typeface="Arial" panose="020B0604020202020204" pitchFamily="34" charset="0"/>
              <a:buNone/>
            </a:pPr>
            <a:r>
              <a:rPr lang="pt-BR" sz="1200" b="1" baseline="0" dirty="0" smtClean="0">
                <a:cs typeface="Calibri"/>
              </a:rPr>
              <a:t>Visão computacional</a:t>
            </a:r>
            <a:r>
              <a:rPr lang="pt-BR" sz="1200" b="0" baseline="0" dirty="0" smtClean="0">
                <a:cs typeface="Calibri"/>
              </a:rPr>
              <a:t>: desenvolvimento de máquinas inteligentes que obtém informação de imagens. Exemplos: reconhecimento de faces, controle de qualidade em industrias, carros autônomos, etc.</a:t>
            </a:r>
          </a:p>
          <a:p>
            <a:pPr marL="0" indent="0">
              <a:buFont typeface="Arial" panose="020B0604020202020204" pitchFamily="34" charset="0"/>
              <a:buNone/>
            </a:pPr>
            <a:r>
              <a:rPr lang="pt-BR" sz="1200" b="1" baseline="0" dirty="0" smtClean="0">
                <a:cs typeface="Calibri"/>
              </a:rPr>
              <a:t>Robótica</a:t>
            </a:r>
            <a:r>
              <a:rPr lang="pt-BR" sz="1200" b="0" baseline="0" dirty="0" smtClean="0">
                <a:cs typeface="Calibri"/>
              </a:rPr>
              <a:t>: lida com o design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smtClean="0">
                <a:cs typeface="Calibri"/>
              </a:rPr>
              <a:t>Aprendizado de máquina</a:t>
            </a:r>
            <a:r>
              <a:rPr lang="pt-BR" sz="1200" b="0" baseline="0" dirty="0" smtClean="0">
                <a:cs typeface="Calibri"/>
              </a:rPr>
              <a:t>: lida com o design e construção de máquinas que executam uma tarefa específica sem terem sido explicitamente programadas para isso. Exemplos: algoritmo de recomendações do netflix, carro autômato, etc. Esses algortimos aprendem através da experiência.</a:t>
            </a:r>
          </a:p>
          <a:p>
            <a:pPr marL="0" indent="0">
              <a:buFont typeface="Arial" panose="020B0604020202020204" pitchFamily="34" charset="0"/>
              <a:buNone/>
            </a:pPr>
            <a:r>
              <a:rPr lang="pt-PT" sz="1200" b="1" i="0" dirty="0" smtClean="0"/>
              <a:t>Inteligência artificial geral</a:t>
            </a:r>
            <a:r>
              <a:rPr lang="pt-PT" sz="1200" i="1" dirty="0" smtClean="0"/>
              <a:t>: </a:t>
            </a:r>
            <a:r>
              <a:rPr lang="pt-BR" sz="1200" b="0" i="0" kern="1200" dirty="0" smtClean="0">
                <a:solidFill>
                  <a:schemeClr val="tx1"/>
                </a:solidFill>
                <a:effectLst/>
                <a:latin typeface="+mn-lt"/>
                <a:ea typeface="+mn-ea"/>
                <a:cs typeface="+mn-cs"/>
              </a:rPr>
              <a:t>máquinas que possuem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consciência e sentimentos, capazes de oferecer soluções para qualquer tipo de problema.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smtClean="0"/>
          </a:p>
          <a:p>
            <a:endParaRPr lang="pt-BR" sz="1200" dirty="0" smtClean="0"/>
          </a:p>
          <a:p>
            <a:r>
              <a:rPr lang="en-US" sz="1200" dirty="0" smtClean="0"/>
              <a:t>KR&amp;R: Knowledge representation and reasoning</a:t>
            </a:r>
          </a:p>
          <a:p>
            <a:endParaRPr lang="en-US" sz="1200" dirty="0" smtClean="0"/>
          </a:p>
          <a:p>
            <a:endParaRPr lang="en-US" sz="1200" dirty="0" smtClean="0"/>
          </a:p>
          <a:p>
            <a:pPr rtl="0"/>
            <a:r>
              <a:rPr lang="en-US" sz="1200" dirty="0" smtClean="0"/>
              <a:t>First of all, </a:t>
            </a:r>
            <a:r>
              <a:rPr lang="en-US" sz="1200" b="1" dirty="0" smtClean="0"/>
              <a:t>leave the terms artificial and machine aside</a:t>
            </a:r>
            <a:r>
              <a:rPr lang="en-US" sz="1200" dirty="0" smtClean="0"/>
              <a:t>. We will try to understand the words intelligence and learning one-by-one. Think of how one can solve a given (mathematical and not real life) problem. There are two possibilities - </a:t>
            </a:r>
            <a:r>
              <a:rPr lang="en-US" sz="1200" i="1" dirty="0" smtClean="0"/>
              <a:t>either</a:t>
            </a:r>
          </a:p>
          <a:p>
            <a:pPr rtl="0"/>
            <a:endParaRPr lang="en-US" sz="1200" dirty="0" smtClean="0"/>
          </a:p>
          <a:p>
            <a:r>
              <a:rPr lang="en-US" sz="1200" dirty="0" smtClean="0"/>
              <a:t>Method 1: he/she/it has solved such a problem before and has </a:t>
            </a:r>
            <a:r>
              <a:rPr lang="en-US" sz="1200" b="1" i="1" dirty="0" smtClean="0"/>
              <a:t>learned</a:t>
            </a:r>
            <a:r>
              <a:rPr lang="en-US" sz="1200" dirty="0" smtClean="0"/>
              <a:t> how to solve such problems </a:t>
            </a:r>
            <a:r>
              <a:rPr lang="en-US" sz="1200" i="1" dirty="0" smtClean="0"/>
              <a:t>or</a:t>
            </a:r>
          </a:p>
          <a:p>
            <a:endParaRPr lang="en-US" sz="1200" dirty="0" smtClean="0"/>
          </a:p>
          <a:p>
            <a:r>
              <a:rPr lang="en-US" sz="1200" dirty="0" smtClean="0"/>
              <a:t>Method 2: (it is first time he/she/it faced this type of problem and)</a:t>
            </a:r>
            <a:r>
              <a:rPr lang="en-US" sz="1200" i="1" dirty="0" smtClean="0"/>
              <a:t> </a:t>
            </a:r>
            <a:r>
              <a:rPr lang="en-US" sz="1200" dirty="0" smtClean="0"/>
              <a:t>he/she/it is </a:t>
            </a:r>
            <a:r>
              <a:rPr lang="en-US" sz="1200" b="1" i="1" dirty="0" smtClean="0"/>
              <a:t>actually intelligent</a:t>
            </a:r>
            <a:r>
              <a:rPr lang="en-US" sz="1200" dirty="0" smtClean="0"/>
              <a:t> to think of possibilities of how to solve the problem based on what he/she/it </a:t>
            </a:r>
            <a:r>
              <a:rPr lang="en-US" sz="1200" b="1" i="1" dirty="0" smtClean="0"/>
              <a:t>knows</a:t>
            </a:r>
            <a:r>
              <a:rPr lang="en-US" sz="1200" dirty="0" smtClean="0"/>
              <a:t>, right?</a:t>
            </a:r>
          </a:p>
          <a:p>
            <a:pPr rtl="0"/>
            <a:endParaRPr lang="en-US" sz="1200" dirty="0" smtClean="0"/>
          </a:p>
          <a:p>
            <a:pPr rtl="0"/>
            <a:r>
              <a:rPr lang="en-US" sz="1200" dirty="0" smtClean="0"/>
              <a:t>The former is called </a:t>
            </a:r>
            <a:r>
              <a:rPr lang="en-US" sz="1200" b="1" dirty="0" smtClean="0"/>
              <a:t>learning </a:t>
            </a:r>
            <a:r>
              <a:rPr lang="en-US" sz="1200" dirty="0" smtClean="0"/>
              <a:t>and the latter is called </a:t>
            </a:r>
            <a:r>
              <a:rPr lang="en-US" sz="1200" b="1" dirty="0" smtClean="0"/>
              <a:t>knowledge</a:t>
            </a:r>
            <a:r>
              <a:rPr lang="en-US" sz="1200" dirty="0" smtClean="0"/>
              <a:t> (along with intelligence). So, in short, to solve a problem, one needs either of these two. Hence, </a:t>
            </a:r>
            <a:r>
              <a:rPr lang="en-US" sz="1200" b="1" dirty="0" smtClean="0"/>
              <a:t>learning is a part of intelligence</a:t>
            </a:r>
            <a:r>
              <a:rPr lang="en-US" sz="1200" dirty="0" smtClean="0"/>
              <a:t>. </a:t>
            </a:r>
          </a:p>
          <a:p>
            <a:endParaRPr lang="pt-BR"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01842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smtClean="0"/>
              <a:t>Foco </a:t>
            </a:r>
            <a:r>
              <a:rPr lang="pt-BR" sz="1200" dirty="0"/>
              <a:t>do curso: estudo dos principais algoritmos de </a:t>
            </a:r>
            <a:r>
              <a:rPr lang="pt-BR" sz="1200" b="1" i="1" dirty="0"/>
              <a:t>Aprendizado de Máquina</a:t>
            </a:r>
            <a:r>
              <a:rPr lang="pt-BR" sz="1200" dirty="0"/>
              <a:t>. Por </a:t>
            </a:r>
            <a:r>
              <a:rPr lang="pt-BR" sz="1200" dirty="0" smtClean="0"/>
              <a:t>quê?</a:t>
            </a:r>
          </a:p>
          <a:p>
            <a:pPr marL="628650" lvl="1" indent="-171450">
              <a:buFont typeface="Arial" panose="020B0604020202020204" pitchFamily="34" charset="0"/>
              <a:buChar char="•"/>
            </a:pPr>
            <a:r>
              <a:rPr lang="pt-BR" sz="1200" dirty="0" smtClean="0"/>
              <a:t>ML </a:t>
            </a:r>
            <a:r>
              <a:rPr lang="pt-BR" sz="1200" dirty="0"/>
              <a:t>oferece ferramentas importantes para a solução eficiente de vários problemas </a:t>
            </a:r>
            <a:r>
              <a:rPr lang="pt-BR" sz="1200" dirty="0" smtClean="0"/>
              <a:t>em várias</a:t>
            </a:r>
            <a:r>
              <a:rPr lang="pt-BR" sz="1200" baseline="0" dirty="0" smtClean="0"/>
              <a:t> áreas do conhecimento.</a:t>
            </a:r>
          </a:p>
          <a:p>
            <a:pPr marL="457200" lvl="1" indent="0">
              <a:buFont typeface="Arial" panose="020B0604020202020204" pitchFamily="34" charset="0"/>
              <a:buNone/>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ML is a learning technique where machines </a:t>
            </a:r>
            <a:r>
              <a:rPr lang="en-US" sz="1200" i="1" dirty="0" smtClean="0"/>
              <a:t>learn</a:t>
            </a:r>
            <a:r>
              <a:rPr lang="en-US" sz="1200" dirty="0" smtClean="0"/>
              <a:t> from huge data sets.</a:t>
            </a:r>
          </a:p>
          <a:p>
            <a:endParaRPr lang="pt-BR" sz="1200" b="0" i="0" dirty="0"/>
          </a:p>
          <a:p>
            <a:r>
              <a:rPr lang="en-US" sz="1200" dirty="0" smtClean="0"/>
              <a:t>Weak AI is the form of AI where programs are developed to perform specific tasks, for instance, Machine learning, Planning, Computer vision, etc.</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7338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a:t>
            </a:r>
            <a:r>
              <a:rPr lang="pt-BR" sz="1200" dirty="0" smtClean="0"/>
              <a:t>técnicas e algortimos </a:t>
            </a:r>
            <a:r>
              <a:rPr lang="pt-BR" sz="1200" dirty="0"/>
              <a:t>orientadas a dados: aprendem automaticamente a partir de grandes volumes de dados.</a:t>
            </a:r>
          </a:p>
          <a:p>
            <a:endParaRPr lang="en-US" sz="1200" b="1" dirty="0" smtClean="0"/>
          </a:p>
          <a:p>
            <a:r>
              <a:rPr lang="pt-BR" sz="1200" b="0" dirty="0" smtClean="0"/>
              <a:t>O aprendizado de máquina pode ser definido como o processo de </a:t>
            </a:r>
            <a:r>
              <a:rPr lang="pt-BR" sz="1200" b="1" dirty="0" smtClean="0"/>
              <a:t>induzir</a:t>
            </a:r>
            <a:r>
              <a:rPr lang="pt-BR" sz="1200" b="0" dirty="0" smtClean="0"/>
              <a:t> inteligência em uma</a:t>
            </a:r>
            <a:r>
              <a:rPr lang="pt-BR" sz="1200" b="0" baseline="0" dirty="0" smtClean="0"/>
              <a:t> </a:t>
            </a:r>
            <a:r>
              <a:rPr lang="pt-BR" sz="1200" b="0" dirty="0" smtClean="0"/>
              <a:t>máquina </a:t>
            </a:r>
            <a:r>
              <a:rPr lang="pt-BR" sz="1200" b="1" dirty="0" smtClean="0"/>
              <a:t>sem que ela</a:t>
            </a:r>
            <a:r>
              <a:rPr lang="pt-BR" sz="1200" b="1" baseline="0" dirty="0" smtClean="0"/>
              <a:t> seja explicitamente</a:t>
            </a:r>
            <a:r>
              <a:rPr lang="pt-BR" sz="1200" b="1" dirty="0" smtClean="0"/>
              <a:t> programada</a:t>
            </a:r>
            <a:r>
              <a:rPr lang="pt-BR" sz="1200" b="0" dirty="0" smtClean="0"/>
              <a:t>.</a:t>
            </a:r>
            <a:endParaRPr lang="en-US" sz="1200" b="0" dirty="0"/>
          </a:p>
          <a:p>
            <a:endParaRPr lang="en-US" sz="1200" b="1" dirty="0" smtClean="0"/>
          </a:p>
          <a:p>
            <a:r>
              <a:rPr lang="pt-BR" sz="1200" b="0" dirty="0" smtClean="0"/>
              <a:t>Por exemplo, o filtro de spam do gmail utiliza aprendizado de máquina para aprender se</a:t>
            </a:r>
            <a:r>
              <a:rPr lang="pt-BR" sz="1200" b="0" baseline="0" dirty="0" smtClean="0"/>
              <a:t> um email é </a:t>
            </a:r>
            <a:r>
              <a:rPr lang="pt-BR" sz="1200" b="0" dirty="0" smtClean="0"/>
              <a:t>spam</a:t>
            </a:r>
            <a:r>
              <a:rPr lang="pt-BR" sz="1200" b="0" baseline="0" dirty="0" smtClean="0"/>
              <a:t> </a:t>
            </a:r>
            <a:r>
              <a:rPr lang="pt-BR" sz="1200" b="0" dirty="0" smtClean="0"/>
              <a:t>(por exemplo, sinalizados por usuários) e exemplos de emails regulares (não spam, também chamados de “ham"). </a:t>
            </a:r>
          </a:p>
          <a:p>
            <a:endParaRPr lang="pt-BR" sz="1200" b="0" dirty="0" smtClean="0"/>
          </a:p>
          <a:p>
            <a:r>
              <a:rPr lang="pt-BR" sz="1200" b="0" dirty="0" smtClean="0"/>
              <a:t>Os exemplos que o modelo usa para aprender são chamados de </a:t>
            </a:r>
            <a:r>
              <a:rPr lang="pt-BR" sz="1200" b="1" dirty="0" smtClean="0"/>
              <a:t>conjunto de treinamento</a:t>
            </a:r>
            <a:r>
              <a:rPr lang="pt-BR" sz="1200" b="0" dirty="0" smtClean="0"/>
              <a:t>. Cada </a:t>
            </a:r>
            <a:r>
              <a:rPr lang="pt-BR" sz="1200" b="1" dirty="0" smtClean="0"/>
              <a:t>exemplo de treinamento </a:t>
            </a:r>
            <a:r>
              <a:rPr lang="pt-BR" sz="1200" b="0" dirty="0" smtClean="0"/>
              <a:t>é chamado de </a:t>
            </a:r>
            <a:r>
              <a:rPr lang="pt-BR" sz="1200" b="1" dirty="0" smtClean="0"/>
              <a:t>instância de treinamento </a:t>
            </a:r>
            <a:r>
              <a:rPr lang="pt-BR" sz="1200" b="0" dirty="0" smtClean="0"/>
              <a:t>(ou amostra).</a:t>
            </a:r>
            <a:endParaRPr lang="en-US" sz="1200" b="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550065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Recomendação de produtos: IA extrai conhecimento através do comportamento dos clientes e com isso consegue recomendar produtos específicos/customizados para os clientes.</a:t>
            </a:r>
          </a:p>
          <a:p>
            <a:endParaRPr lang="pt-BR" sz="1200" dirty="0" smtClean="0"/>
          </a:p>
          <a:p>
            <a:r>
              <a:rPr lang="pt-BR" sz="1200" dirty="0" smtClean="0"/>
              <a:t>“Faculdade particular usa robô para corrigir provas e dar nota aos alunos”, </a:t>
            </a:r>
            <a:r>
              <a:rPr lang="pt-BR" sz="1200" dirty="0" smtClean="0">
                <a:hlinkClick r:id="rId3"/>
              </a:rPr>
              <a:t>https://cartacampinas.com.br/2020/04/faculdade-particular-usa-robo-para-corrigir-provas-e-dar-nota-aos-alunos/</a:t>
            </a:r>
            <a:endParaRPr lang="pt-BR" sz="1200" dirty="0" smtClean="0"/>
          </a:p>
          <a:p>
            <a:endParaRPr lang="pt-BR" sz="1200" dirty="0" smtClean="0"/>
          </a:p>
          <a:p>
            <a:r>
              <a:rPr lang="pt-BR" sz="1200" dirty="0" smtClean="0"/>
              <a:t>“</a:t>
            </a:r>
            <a:r>
              <a:rPr lang="en-US" sz="1200" dirty="0" smtClean="0"/>
              <a:t>Artificial Intelligence May Be Key to Better Weather Forecasts</a:t>
            </a:r>
            <a:r>
              <a:rPr lang="pt-BR" sz="1200" dirty="0" smtClean="0"/>
              <a:t>”, https://eos.org/opinions/artificial-intelligence-may-be-key-to-better-we</a:t>
            </a:r>
          </a:p>
          <a:p>
            <a:endParaRPr lang="pt-BR" sz="1200" dirty="0" smtClean="0"/>
          </a:p>
          <a:p>
            <a:r>
              <a:rPr lang="pt-BR" sz="1200" dirty="0" smtClean="0"/>
              <a:t>“</a:t>
            </a:r>
            <a:r>
              <a:rPr lang="en-US" sz="1200" dirty="0" smtClean="0"/>
              <a:t>AI improves fraud detection, prediction and prevention</a:t>
            </a:r>
            <a:r>
              <a:rPr lang="pt-BR" sz="1200" dirty="0" smtClean="0"/>
              <a:t>”,</a:t>
            </a:r>
            <a:r>
              <a:rPr lang="pt-BR" sz="1200" baseline="0" dirty="0" smtClean="0"/>
              <a:t> </a:t>
            </a:r>
            <a:r>
              <a:rPr lang="pt-BR" sz="1200" dirty="0" smtClean="0">
                <a:hlinkClick r:id="rId4"/>
              </a:rPr>
              <a:t>https://www.ibm.com/analytics/fraud-prediction</a:t>
            </a:r>
            <a:r>
              <a:rPr lang="pt-BR" sz="1200" dirty="0" smtClean="0">
                <a:hlinkClick r:id="rId5"/>
              </a:rPr>
              <a:t>ather-forecasts</a:t>
            </a:r>
            <a:endParaRPr lang="pt-BR" sz="1200" dirty="0" smtClean="0"/>
          </a:p>
          <a:p>
            <a:endParaRPr lang="pt-BR" sz="1200" dirty="0" smtClean="0"/>
          </a:p>
          <a:p>
            <a:r>
              <a:rPr lang="pt-BR" sz="1200" dirty="0" smtClean="0"/>
              <a:t>“Inteligência artificial ajuda em diagnóstico da covid-19 no Brasil”, </a:t>
            </a:r>
            <a:r>
              <a:rPr lang="pt-BR" sz="1200" dirty="0" smtClean="0">
                <a:hlinkClick r:id="rId6"/>
              </a:rPr>
              <a:t>https://www.correiobraziliense.com.br/app/noticia/ciencia-e-saude/2020/08/04/interna_ciencia_saude,878353/inteligencia-artificial-ajuda-em-diagnostico-da-covid-19-no-brasil.shtml</a:t>
            </a:r>
            <a:endParaRPr lang="nl-BE" sz="1200" dirty="0" smtClean="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30091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r>
              <a:rPr lang="pt-BR"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CPUs com múltiplos cores.</a:t>
            </a:r>
          </a:p>
          <a:p>
            <a:r>
              <a:rPr lang="pt-BR" sz="1200" dirty="0"/>
              <a:t>Surgimento de novas estratégias de treinamento (i.e., aprendizagem).</a:t>
            </a:r>
          </a:p>
          <a:p>
            <a:r>
              <a:rPr lang="pt-BR" sz="1200" dirty="0"/>
              <a:t>Existência de </a:t>
            </a:r>
            <a:r>
              <a:rPr lang="pt-BR" sz="1200" dirty="0" smtClean="0"/>
              <a:t>frameworks e bibliotecas </a:t>
            </a:r>
            <a:r>
              <a:rPr lang="pt-BR" sz="1200" dirty="0"/>
              <a:t>que facilitam o desenvolvimento de soluções com ML</a:t>
            </a:r>
            <a:r>
              <a:rPr lang="pt-BR" sz="1200" dirty="0" smtClean="0"/>
              <a:t>.</a:t>
            </a:r>
          </a:p>
          <a:p>
            <a:endParaRPr lang="pt-BR" sz="1200" dirty="0" smtClean="0"/>
          </a:p>
          <a:p>
            <a:r>
              <a:rPr lang="pt-BR" sz="1200" b="1" dirty="0" smtClean="0"/>
              <a:t>TensorFlow</a:t>
            </a:r>
            <a:r>
              <a:rPr lang="pt-BR" sz="1200" dirty="0" smtClean="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smtClean="0"/>
          </a:p>
          <a:p>
            <a:r>
              <a:rPr lang="pt-BR" sz="1200" b="1" dirty="0" smtClean="0"/>
              <a:t>Theano</a:t>
            </a:r>
            <a:r>
              <a:rPr lang="pt-BR" sz="1200" dirty="0" smtClean="0"/>
              <a:t> é uma biblioteca de computação científica. Foi desenvolvido pela </a:t>
            </a:r>
            <a:r>
              <a:rPr lang="pt-BR" sz="1200" dirty="0" err="1" smtClean="0"/>
              <a:t>Université</a:t>
            </a:r>
            <a:r>
              <a:rPr lang="pt-BR" sz="1200" dirty="0" smtClean="0"/>
              <a:t> de Montréal e está disponível desde 2007.</a:t>
            </a:r>
          </a:p>
          <a:p>
            <a:endParaRPr lang="pt-BR" sz="1200" dirty="0" smtClean="0"/>
          </a:p>
          <a:p>
            <a:r>
              <a:rPr lang="pt-BR" sz="1200" b="1" dirty="0" err="1" smtClean="0"/>
              <a:t>PyTorch</a:t>
            </a:r>
            <a:r>
              <a:rPr lang="pt-BR" sz="1200" dirty="0" smtClean="0"/>
              <a:t> é uma biblioteca de aprendizado de máquina de código aberto baseada na biblioteca </a:t>
            </a:r>
            <a:r>
              <a:rPr lang="pt-BR" sz="1200" dirty="0" err="1" smtClean="0"/>
              <a:t>Torch</a:t>
            </a:r>
            <a:r>
              <a:rPr lang="pt-BR" sz="1200" baseline="0" dirty="0" smtClean="0"/>
              <a:t> </a:t>
            </a:r>
            <a:r>
              <a:rPr lang="pt-BR" sz="1200" dirty="0" smtClean="0"/>
              <a:t>usada</a:t>
            </a:r>
            <a:r>
              <a:rPr lang="pt-BR" sz="1200" baseline="0" dirty="0" smtClean="0"/>
              <a:t> em aplicações de </a:t>
            </a:r>
            <a:r>
              <a:rPr lang="pt-BR" sz="1200" dirty="0" smtClean="0"/>
              <a:t>visão computacional e processamento de linguagem natural.</a:t>
            </a:r>
          </a:p>
          <a:p>
            <a:endParaRPr lang="pt-BR" sz="1200" dirty="0" smtClean="0"/>
          </a:p>
          <a:p>
            <a:r>
              <a:rPr lang="pt-BR" sz="1200" b="1" dirty="0" smtClean="0"/>
              <a:t>Scikit-learn</a:t>
            </a:r>
            <a:r>
              <a:rPr lang="pt-BR" sz="1200" dirty="0" smtClean="0"/>
              <a:t> é uma biblioteca de aprendizado de máquina de software livre para a linguagem de programação Python.</a:t>
            </a:r>
          </a:p>
          <a:p>
            <a:endParaRPr lang="pt-BR" sz="1200" dirty="0" smtClean="0"/>
          </a:p>
          <a:p>
            <a:r>
              <a:rPr lang="pt-BR" sz="1200" b="1" dirty="0" err="1" smtClean="0"/>
              <a:t>Keras</a:t>
            </a:r>
            <a:r>
              <a:rPr lang="pt-BR" sz="1200" dirty="0" smtClean="0"/>
              <a:t> é uma biblioteca de rede neural de código aberto escrita em Python. É capaz de rodar sobre </a:t>
            </a:r>
            <a:r>
              <a:rPr lang="pt-BR" sz="1200" dirty="0" err="1" smtClean="0"/>
              <a:t>TensorFlow</a:t>
            </a:r>
            <a:r>
              <a:rPr lang="pt-BR" sz="1200" dirty="0" smtClean="0"/>
              <a:t>, Microsoft </a:t>
            </a:r>
            <a:r>
              <a:rPr lang="pt-BR" sz="1200" dirty="0" err="1" smtClean="0"/>
              <a:t>Cognitive</a:t>
            </a:r>
            <a:r>
              <a:rPr lang="pt-BR" sz="1200" dirty="0" smtClean="0"/>
              <a:t> Toolkit, R, </a:t>
            </a:r>
            <a:r>
              <a:rPr lang="pt-BR" sz="1200" dirty="0" err="1" smtClean="0"/>
              <a:t>Theano</a:t>
            </a:r>
            <a:r>
              <a:rPr lang="pt-BR" sz="1200" dirty="0" smtClean="0"/>
              <a:t> ou </a:t>
            </a:r>
            <a:r>
              <a:rPr lang="pt-BR" sz="1200" dirty="0" err="1" smtClean="0"/>
              <a:t>PlaidML</a:t>
            </a:r>
            <a:r>
              <a:rPr lang="pt-BR" sz="1200" dirty="0" smtClean="0"/>
              <a:t>. </a:t>
            </a:r>
            <a:r>
              <a:rPr lang="pt-BR" sz="1200" dirty="0" err="1" smtClean="0"/>
              <a:t>Keras</a:t>
            </a:r>
            <a:r>
              <a:rPr lang="pt-BR" sz="1200" dirty="0" smtClean="0"/>
              <a:t> foi projetado para permitir experimentação rápida com redes neurais profundas, ele se concentra em ser fácil de usar, modular e extensível.</a:t>
            </a:r>
          </a:p>
          <a:p>
            <a:endParaRPr lang="pt-BR" sz="1200" dirty="0" smtClean="0"/>
          </a:p>
          <a:p>
            <a:r>
              <a:rPr lang="pt-BR" sz="1200" b="1" dirty="0" smtClean="0"/>
              <a:t>Pandas</a:t>
            </a:r>
            <a:r>
              <a:rPr lang="pt-BR" sz="1200" dirty="0" smtClean="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61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5" name="Espaço Reservado para Rodapé 4">
            <a:extLst>
              <a:ext uri="{FF2B5EF4-FFF2-40B4-BE49-F238E27FC236}">
                <a16:creationId xmlns=""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5" name="Espaço Reservado para Rodapé 4">
            <a:extLst>
              <a:ext uri="{FF2B5EF4-FFF2-40B4-BE49-F238E27FC236}">
                <a16:creationId xmlns=""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5" name="Espaço Reservado para Rodapé 4">
            <a:extLst>
              <a:ext uri="{FF2B5EF4-FFF2-40B4-BE49-F238E27FC236}">
                <a16:creationId xmlns=""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5" name="Espaço Reservado para Rodapé 4">
            <a:extLst>
              <a:ext uri="{FF2B5EF4-FFF2-40B4-BE49-F238E27FC236}">
                <a16:creationId xmlns=""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5" name="Espaço Reservado para Rodapé 4">
            <a:extLst>
              <a:ext uri="{FF2B5EF4-FFF2-40B4-BE49-F238E27FC236}">
                <a16:creationId xmlns=""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6" name="Espaço Reservado para Rodapé 5">
            <a:extLst>
              <a:ext uri="{FF2B5EF4-FFF2-40B4-BE49-F238E27FC236}">
                <a16:creationId xmlns=""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8" name="Espaço Reservado para Rodapé 7">
            <a:extLst>
              <a:ext uri="{FF2B5EF4-FFF2-40B4-BE49-F238E27FC236}">
                <a16:creationId xmlns=""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4" name="Espaço Reservado para Rodapé 3">
            <a:extLst>
              <a:ext uri="{FF2B5EF4-FFF2-40B4-BE49-F238E27FC236}">
                <a16:creationId xmlns=""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3" name="Espaço Reservado para Rodapé 2">
            <a:extLst>
              <a:ext uri="{FF2B5EF4-FFF2-40B4-BE49-F238E27FC236}">
                <a16:creationId xmlns=""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6" name="Espaço Reservado para Rodapé 5">
            <a:extLst>
              <a:ext uri="{FF2B5EF4-FFF2-40B4-BE49-F238E27FC236}">
                <a16:creationId xmlns=""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18/02/2022</a:t>
            </a:fld>
            <a:endParaRPr lang="pt-BR"/>
          </a:p>
        </p:txBody>
      </p:sp>
      <p:sp>
        <p:nvSpPr>
          <p:cNvPr id="6" name="Espaço Reservado para Rodapé 5">
            <a:extLst>
              <a:ext uri="{FF2B5EF4-FFF2-40B4-BE49-F238E27FC236}">
                <a16:creationId xmlns=""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18/02/2022</a:t>
            </a:fld>
            <a:endParaRPr lang="pt-BR"/>
          </a:p>
        </p:txBody>
      </p:sp>
      <p:sp>
        <p:nvSpPr>
          <p:cNvPr id="5" name="Espaço Reservado para Rodapé 4">
            <a:extLst>
              <a:ext uri="{FF2B5EF4-FFF2-40B4-BE49-F238E27FC236}">
                <a16:creationId xmlns=""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2.xml.rels><?xml version="1.0" encoding="UTF-8" standalone="yes"?>
<Relationships xmlns="http://schemas.openxmlformats.org/package/2006/relationships"><Relationship Id="rId3" Type="http://schemas.openxmlformats.org/officeDocument/2006/relationships/hyperlink" Target="https://mybinder.org/v2/gh/zz4fap/t319_aprendizado_de_maquina/main?filepath=notebooks/jupyter/Figura_2D.ipyn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colab.research.google.com/github/zz4fap/t319_aprendizado_de_maquina/blob/main/notebooks/jupyter/Figura_2D.ipynb"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ao Aprendizado de Máquina:</a:t>
            </a:r>
            <a:r>
              <a:rPr lang="pt-BR" dirty="0" smtClean="0"/>
              <a:t/>
            </a:r>
            <a:br>
              <a:rPr lang="pt-BR" dirty="0" smtClean="0"/>
            </a:br>
            <a:r>
              <a:rPr lang="pt-BR" b="1" i="1" dirty="0" smtClean="0"/>
              <a:t>Introdução</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5FF1AF-6B81-43EF-BE92-BCF1CDD14F74}"/>
              </a:ext>
            </a:extLst>
          </p:cNvPr>
          <p:cNvSpPr>
            <a:spLocks noGrp="1"/>
          </p:cNvSpPr>
          <p:nvPr>
            <p:ph type="title"/>
          </p:nvPr>
        </p:nvSpPr>
        <p:spPr>
          <a:xfrm>
            <a:off x="838200" y="365125"/>
            <a:ext cx="10515600" cy="1325563"/>
          </a:xfrm>
        </p:spPr>
        <p:txBody>
          <a:bodyPr/>
          <a:lstStyle/>
          <a:p>
            <a:r>
              <a:rPr lang="pt-BR" dirty="0" smtClean="0"/>
              <a:t>Mas então, o </a:t>
            </a:r>
            <a:r>
              <a:rPr lang="pt-BR" dirty="0"/>
              <a:t>que é ML?</a:t>
            </a:r>
          </a:p>
        </p:txBody>
      </p:sp>
      <p:sp>
        <p:nvSpPr>
          <p:cNvPr id="3" name="Espaço Reservado para Conteúdo 2">
            <a:extLst>
              <a:ext uri="{FF2B5EF4-FFF2-40B4-BE49-F238E27FC236}">
                <a16:creationId xmlns="" xmlns:a16="http://schemas.microsoft.com/office/drawing/2014/main" id="{1DC35696-D7B6-4CDE-8C2A-EEC8E7C03603}"/>
              </a:ext>
            </a:extLst>
          </p:cNvPr>
          <p:cNvSpPr>
            <a:spLocks noGrp="1"/>
          </p:cNvSpPr>
          <p:nvPr>
            <p:ph idx="1"/>
          </p:nvPr>
        </p:nvSpPr>
        <p:spPr>
          <a:xfrm>
            <a:off x="838200" y="1825624"/>
            <a:ext cx="11201400" cy="5032375"/>
          </a:xfrm>
        </p:spPr>
        <p:txBody>
          <a:bodyPr>
            <a:normAutofit lnSpcReduction="10000"/>
          </a:bodyPr>
          <a:lstStyle/>
          <a:p>
            <a:r>
              <a:rPr lang="pt-BR" dirty="0" smtClean="0"/>
              <a:t>É uma sub-área da </a:t>
            </a:r>
            <a:r>
              <a:rPr lang="pt-BR" dirty="0"/>
              <a:t>inteligência artificial.</a:t>
            </a:r>
          </a:p>
          <a:p>
            <a:r>
              <a:rPr lang="pt-BR" dirty="0" smtClean="0"/>
              <a:t>O termo foi cunhado </a:t>
            </a:r>
            <a:r>
              <a:rPr lang="pt-BR" dirty="0"/>
              <a:t>em 1959, </a:t>
            </a:r>
            <a:r>
              <a:rPr lang="pt-BR" dirty="0" smtClean="0"/>
              <a:t>pelo cientista da computação </a:t>
            </a:r>
            <a:r>
              <a:rPr lang="pt-BR" dirty="0"/>
              <a:t>Arthur </a:t>
            </a:r>
            <a:r>
              <a:rPr lang="pt-BR" dirty="0" smtClean="0"/>
              <a:t>Samuel, que o definiu como o</a:t>
            </a:r>
            <a:r>
              <a:rPr lang="pt-BR" dirty="0"/>
              <a:t> “</a:t>
            </a:r>
            <a:r>
              <a:rPr lang="pt-BR" i="1" dirty="0"/>
              <a:t>campo de estudo que dá aos computadores a habilidade de </a:t>
            </a:r>
            <a:r>
              <a:rPr lang="pt-BR" b="1" i="1" dirty="0"/>
              <a:t>aprender sem serem explicitamente programados</a:t>
            </a:r>
            <a:r>
              <a:rPr lang="pt-BR" dirty="0"/>
              <a:t>”.</a:t>
            </a:r>
          </a:p>
          <a:p>
            <a:r>
              <a:rPr lang="pt-BR" dirty="0" smtClean="0"/>
              <a:t>Uma outra definição </a:t>
            </a:r>
            <a:r>
              <a:rPr lang="pt-BR" dirty="0"/>
              <a:t>interessante feita por Jojo John Moolayil </a:t>
            </a:r>
            <a:r>
              <a:rPr lang="pt-BR" dirty="0" smtClean="0"/>
              <a:t>é “</a:t>
            </a:r>
            <a:r>
              <a:rPr lang="pt-BR" i="1" dirty="0" smtClean="0"/>
              <a:t>Aprendizado </a:t>
            </a:r>
            <a:r>
              <a:rPr lang="pt-BR" i="1" dirty="0"/>
              <a:t>de máquina é o processo de </a:t>
            </a:r>
            <a:r>
              <a:rPr lang="pt-BR" b="1" i="1" dirty="0"/>
              <a:t>induzir</a:t>
            </a:r>
            <a:r>
              <a:rPr lang="pt-BR" i="1" dirty="0"/>
              <a:t> inteligência em uma máquina sem que ela seja explicitamente </a:t>
            </a:r>
            <a:r>
              <a:rPr lang="pt-BR" i="1" dirty="0" smtClean="0"/>
              <a:t>programada</a:t>
            </a:r>
            <a:r>
              <a:rPr lang="pt-BR" dirty="0" smtClean="0"/>
              <a:t>”.</a:t>
            </a:r>
            <a:endParaRPr lang="pt-BR" b="1" i="1" dirty="0"/>
          </a:p>
          <a:p>
            <a:pPr lvl="1">
              <a:buFont typeface="Wingdings" panose="05000000000000000000" pitchFamily="2" charset="2"/>
              <a:buChar char="§"/>
            </a:pPr>
            <a:r>
              <a:rPr lang="pt-BR" b="1" dirty="0"/>
              <a:t>Indução</a:t>
            </a:r>
            <a:r>
              <a:rPr lang="pt-BR" dirty="0"/>
              <a:t>: aprender um </a:t>
            </a:r>
            <a:r>
              <a:rPr lang="pt-BR" dirty="0" smtClean="0"/>
              <a:t>modelo ou padrão </a:t>
            </a:r>
            <a:r>
              <a:rPr lang="pt-BR" dirty="0"/>
              <a:t>geral </a:t>
            </a:r>
            <a:r>
              <a:rPr lang="pt-BR" b="1" i="1" dirty="0"/>
              <a:t>a partir de </a:t>
            </a:r>
            <a:r>
              <a:rPr lang="pt-BR" b="1" i="1" dirty="0" smtClean="0"/>
              <a:t>exemplos corretos e incorretos</a:t>
            </a:r>
            <a:r>
              <a:rPr lang="pt-BR" dirty="0" smtClean="0"/>
              <a:t>.</a:t>
            </a:r>
            <a:endParaRPr lang="pt-BR" dirty="0"/>
          </a:p>
          <a:p>
            <a:r>
              <a:rPr lang="pt-BR" dirty="0" smtClean="0"/>
              <a:t>Portanto, podemos dizer que algoritmos </a:t>
            </a:r>
            <a:r>
              <a:rPr lang="pt-BR" dirty="0"/>
              <a:t>de ML são </a:t>
            </a:r>
            <a:r>
              <a:rPr lang="pt-BR" b="1" i="1" dirty="0"/>
              <a:t>orientados a dados</a:t>
            </a:r>
            <a:r>
              <a:rPr lang="pt-BR" dirty="0"/>
              <a:t>, ou seja, eles aprendem automaticamente </a:t>
            </a:r>
            <a:r>
              <a:rPr lang="pt-BR" dirty="0" smtClean="0"/>
              <a:t>um </a:t>
            </a:r>
            <a:r>
              <a:rPr lang="pt-BR" b="1" i="1" dirty="0" smtClean="0"/>
              <a:t>padrão geral </a:t>
            </a:r>
            <a:r>
              <a:rPr lang="pt-BR" dirty="0" smtClean="0"/>
              <a:t>a </a:t>
            </a:r>
            <a:r>
              <a:rPr lang="pt-BR" dirty="0"/>
              <a:t>partir de </a:t>
            </a:r>
            <a:r>
              <a:rPr lang="pt-BR" b="1" i="1" dirty="0"/>
              <a:t>grandes volumes de </a:t>
            </a:r>
            <a:r>
              <a:rPr lang="pt-BR" b="1" i="1" dirty="0" smtClean="0"/>
              <a:t>dados</a:t>
            </a:r>
            <a:r>
              <a:rPr lang="pt-BR" dirty="0" smtClean="0"/>
              <a:t>.</a:t>
            </a:r>
            <a:endParaRPr lang="pt-BR" dirty="0"/>
          </a:p>
        </p:txBody>
      </p:sp>
      <p:pic>
        <p:nvPicPr>
          <p:cNvPr id="5122" name="Picture 2" descr="https://www.oulu.fi/sites/default/files/11/machines%20_decide.jpg">
            <a:extLst>
              <a:ext uri="{FF2B5EF4-FFF2-40B4-BE49-F238E27FC236}">
                <a16:creationId xmlns=""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3456" y="225070"/>
            <a:ext cx="2088319" cy="13930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ligência Artificial: 3 fatos que você precisa saber! - Coopersystem"/>
          <p:cNvPicPr>
            <a:picLocks noChangeAspect="1" noChangeArrowheads="1"/>
          </p:cNvPicPr>
          <p:nvPr/>
        </p:nvPicPr>
        <p:blipFill rotWithShape="1">
          <a:blip r:embed="rId4">
            <a:extLst>
              <a:ext uri="{28A0092B-C50C-407E-A947-70E740481C1C}">
                <a14:useLocalDpi xmlns:a14="http://schemas.microsoft.com/office/drawing/2010/main" val="0"/>
              </a:ext>
            </a:extLst>
          </a:blip>
          <a:srcRect l="6421" r="19983"/>
          <a:stretch/>
        </p:blipFill>
        <p:spPr bwMode="auto">
          <a:xfrm>
            <a:off x="8775582" y="619429"/>
            <a:ext cx="3357426" cy="143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é o Aprendizado de Máquina?</a:t>
            </a:r>
            <a:endParaRPr lang="pt-BR" dirty="0"/>
          </a:p>
        </p:txBody>
      </p:sp>
      <p:sp>
        <p:nvSpPr>
          <p:cNvPr id="3" name="Content Placeholder 2"/>
          <p:cNvSpPr>
            <a:spLocks noGrp="1"/>
          </p:cNvSpPr>
          <p:nvPr>
            <p:ph idx="1"/>
          </p:nvPr>
        </p:nvSpPr>
        <p:spPr/>
        <p:txBody>
          <a:bodyPr/>
          <a:lstStyle/>
          <a:p>
            <a:r>
              <a:rPr lang="pt-BR" dirty="0" smtClean="0"/>
              <a:t>“... </a:t>
            </a:r>
            <a:r>
              <a:rPr lang="pt-BR" b="1" i="1" dirty="0"/>
              <a:t>a</a:t>
            </a:r>
            <a:r>
              <a:rPr lang="pt-BR" b="1" i="1" dirty="0" smtClean="0"/>
              <a:t>prender sem </a:t>
            </a:r>
            <a:r>
              <a:rPr lang="pt-BR" b="1" i="1" dirty="0" smtClean="0"/>
              <a:t>serem explicitamente programados</a:t>
            </a:r>
            <a:r>
              <a:rPr lang="pt-BR" dirty="0" smtClean="0"/>
              <a:t>.”</a:t>
            </a:r>
            <a:endParaRPr lang="pt-BR" dirty="0"/>
          </a:p>
          <a:p>
            <a:endParaRPr lang="pt-BR" dirty="0"/>
          </a:p>
        </p:txBody>
      </p:sp>
      <p:sp>
        <p:nvSpPr>
          <p:cNvPr id="4" name="Rectangle 3"/>
          <p:cNvSpPr/>
          <p:nvPr/>
        </p:nvSpPr>
        <p:spPr>
          <a:xfrm>
            <a:off x="4208235" y="3048815"/>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5" name="TextBox 4"/>
          <p:cNvSpPr txBox="1"/>
          <p:nvPr/>
        </p:nvSpPr>
        <p:spPr>
          <a:xfrm>
            <a:off x="3840755" y="2517229"/>
            <a:ext cx="2645402" cy="369332"/>
          </a:xfrm>
          <a:prstGeom prst="rect">
            <a:avLst/>
          </a:prstGeom>
          <a:noFill/>
        </p:spPr>
        <p:txBody>
          <a:bodyPr wrap="square" rtlCol="0">
            <a:spAutoFit/>
          </a:bodyPr>
          <a:lstStyle/>
          <a:p>
            <a:pPr algn="ctr"/>
            <a:r>
              <a:rPr lang="pt-BR" b="1" dirty="0"/>
              <a:t>Programação Tradicional</a:t>
            </a:r>
          </a:p>
        </p:txBody>
      </p:sp>
      <p:cxnSp>
        <p:nvCxnSpPr>
          <p:cNvPr id="7" name="Straight Arrow Connector 6"/>
          <p:cNvCxnSpPr/>
          <p:nvPr/>
        </p:nvCxnSpPr>
        <p:spPr>
          <a:xfrm>
            <a:off x="3380235" y="32284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80235" y="372373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40649" y="3021353"/>
            <a:ext cx="1039586" cy="369332"/>
          </a:xfrm>
          <a:prstGeom prst="rect">
            <a:avLst/>
          </a:prstGeom>
          <a:noFill/>
        </p:spPr>
        <p:txBody>
          <a:bodyPr wrap="square" rtlCol="0">
            <a:spAutoFit/>
          </a:bodyPr>
          <a:lstStyle/>
          <a:p>
            <a:pPr algn="ctr"/>
            <a:r>
              <a:rPr lang="pt-BR" dirty="0" smtClean="0"/>
              <a:t>Entradas</a:t>
            </a:r>
            <a:endParaRPr lang="pt-BR" dirty="0"/>
          </a:p>
        </p:txBody>
      </p:sp>
      <p:sp>
        <p:nvSpPr>
          <p:cNvPr id="10" name="TextBox 9"/>
          <p:cNvSpPr txBox="1"/>
          <p:nvPr/>
        </p:nvSpPr>
        <p:spPr>
          <a:xfrm>
            <a:off x="2259447" y="3500890"/>
            <a:ext cx="1174530" cy="369332"/>
          </a:xfrm>
          <a:prstGeom prst="rect">
            <a:avLst/>
          </a:prstGeom>
          <a:noFill/>
        </p:spPr>
        <p:txBody>
          <a:bodyPr wrap="square" rtlCol="0">
            <a:spAutoFit/>
          </a:bodyPr>
          <a:lstStyle/>
          <a:p>
            <a:pPr algn="ctr"/>
            <a:r>
              <a:rPr lang="pt-BR" dirty="0" smtClean="0"/>
              <a:t>Programa</a:t>
            </a:r>
            <a:endParaRPr lang="pt-BR" dirty="0"/>
          </a:p>
        </p:txBody>
      </p:sp>
      <p:cxnSp>
        <p:nvCxnSpPr>
          <p:cNvPr id="11" name="Straight Arrow Connector 10"/>
          <p:cNvCxnSpPr/>
          <p:nvPr/>
        </p:nvCxnSpPr>
        <p:spPr>
          <a:xfrm>
            <a:off x="6118678" y="3473358"/>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71268" y="3288692"/>
            <a:ext cx="1220451" cy="369332"/>
          </a:xfrm>
          <a:prstGeom prst="rect">
            <a:avLst/>
          </a:prstGeom>
          <a:noFill/>
        </p:spPr>
        <p:txBody>
          <a:bodyPr wrap="square" rtlCol="0">
            <a:spAutoFit/>
          </a:bodyPr>
          <a:lstStyle/>
          <a:p>
            <a:pPr algn="ctr"/>
            <a:r>
              <a:rPr lang="pt-BR" dirty="0" smtClean="0"/>
              <a:t>Resultados</a:t>
            </a:r>
            <a:endParaRPr lang="pt-BR" dirty="0"/>
          </a:p>
        </p:txBody>
      </p:sp>
      <p:sp>
        <p:nvSpPr>
          <p:cNvPr id="13" name="Rectangle 12"/>
          <p:cNvSpPr/>
          <p:nvPr/>
        </p:nvSpPr>
        <p:spPr>
          <a:xfrm>
            <a:off x="4250159" y="5192857"/>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Computador</a:t>
            </a:r>
            <a:endParaRPr lang="pt-BR" dirty="0">
              <a:solidFill>
                <a:schemeClr val="tx1"/>
              </a:solidFill>
            </a:endParaRPr>
          </a:p>
        </p:txBody>
      </p:sp>
      <p:sp>
        <p:nvSpPr>
          <p:cNvPr id="14" name="TextBox 13"/>
          <p:cNvSpPr txBox="1"/>
          <p:nvPr/>
        </p:nvSpPr>
        <p:spPr>
          <a:xfrm>
            <a:off x="3882679" y="4661271"/>
            <a:ext cx="2645402" cy="369332"/>
          </a:xfrm>
          <a:prstGeom prst="rect">
            <a:avLst/>
          </a:prstGeom>
          <a:noFill/>
        </p:spPr>
        <p:txBody>
          <a:bodyPr wrap="square" rtlCol="0">
            <a:spAutoFit/>
          </a:bodyPr>
          <a:lstStyle/>
          <a:p>
            <a:pPr algn="ctr"/>
            <a:r>
              <a:rPr lang="pt-BR" b="1" dirty="0" smtClean="0"/>
              <a:t>Aprendizado de Máquina</a:t>
            </a:r>
            <a:endParaRPr lang="pt-BR" b="1" dirty="0"/>
          </a:p>
        </p:txBody>
      </p:sp>
      <p:cxnSp>
        <p:nvCxnSpPr>
          <p:cNvPr id="15" name="Straight Arrow Connector 14"/>
          <p:cNvCxnSpPr/>
          <p:nvPr/>
        </p:nvCxnSpPr>
        <p:spPr>
          <a:xfrm>
            <a:off x="3422159" y="53724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2159" y="5867772"/>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82573" y="5165395"/>
            <a:ext cx="1039586" cy="369332"/>
          </a:xfrm>
          <a:prstGeom prst="rect">
            <a:avLst/>
          </a:prstGeom>
          <a:noFill/>
        </p:spPr>
        <p:txBody>
          <a:bodyPr wrap="square" rtlCol="0">
            <a:spAutoFit/>
          </a:bodyPr>
          <a:lstStyle/>
          <a:p>
            <a:pPr algn="ctr"/>
            <a:r>
              <a:rPr lang="pt-BR" dirty="0" smtClean="0"/>
              <a:t>Entradas</a:t>
            </a:r>
            <a:endParaRPr lang="pt-BR" dirty="0"/>
          </a:p>
        </p:txBody>
      </p:sp>
      <p:sp>
        <p:nvSpPr>
          <p:cNvPr id="18" name="TextBox 17"/>
          <p:cNvSpPr txBox="1"/>
          <p:nvPr/>
        </p:nvSpPr>
        <p:spPr>
          <a:xfrm>
            <a:off x="2259447" y="5530632"/>
            <a:ext cx="1216454" cy="646331"/>
          </a:xfrm>
          <a:prstGeom prst="rect">
            <a:avLst/>
          </a:prstGeom>
          <a:noFill/>
        </p:spPr>
        <p:txBody>
          <a:bodyPr wrap="square" rtlCol="0">
            <a:spAutoFit/>
          </a:bodyPr>
          <a:lstStyle/>
          <a:p>
            <a:pPr algn="ctr"/>
            <a:r>
              <a:rPr lang="pt-BR" dirty="0" smtClean="0"/>
              <a:t>Resultados desejados</a:t>
            </a:r>
            <a:endParaRPr lang="pt-BR" dirty="0"/>
          </a:p>
        </p:txBody>
      </p:sp>
      <p:cxnSp>
        <p:nvCxnSpPr>
          <p:cNvPr id="19" name="Straight Arrow Connector 18"/>
          <p:cNvCxnSpPr/>
          <p:nvPr/>
        </p:nvCxnSpPr>
        <p:spPr>
          <a:xfrm>
            <a:off x="6160602" y="5617400"/>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13192" y="5432734"/>
            <a:ext cx="4912108" cy="369332"/>
          </a:xfrm>
          <a:prstGeom prst="rect">
            <a:avLst/>
          </a:prstGeom>
          <a:noFill/>
        </p:spPr>
        <p:txBody>
          <a:bodyPr wrap="square" rtlCol="0">
            <a:spAutoFit/>
          </a:bodyPr>
          <a:lstStyle/>
          <a:p>
            <a:r>
              <a:rPr lang="pt-BR" dirty="0" smtClean="0"/>
              <a:t>Programa = </a:t>
            </a:r>
            <a:r>
              <a:rPr lang="pt-BR" b="1" dirty="0" smtClean="0">
                <a:solidFill>
                  <a:srgbClr val="FF0000"/>
                </a:solidFill>
              </a:rPr>
              <a:t>Modelo de Aprendizado de Máquina</a:t>
            </a:r>
            <a:endParaRPr lang="pt-BR" b="1" dirty="0">
              <a:solidFill>
                <a:srgbClr val="FF0000"/>
              </a:solidFill>
            </a:endParaRPr>
          </a:p>
        </p:txBody>
      </p:sp>
    </p:spTree>
    <p:extLst>
      <p:ext uri="{BB962C8B-B14F-4D97-AF65-F5344CB8AC3E}">
        <p14:creationId xmlns:p14="http://schemas.microsoft.com/office/powerpoint/2010/main" val="628876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Exemplos de aplicações de ML</a:t>
            </a:r>
          </a:p>
        </p:txBody>
      </p:sp>
      <p:pic>
        <p:nvPicPr>
          <p:cNvPr id="4" name="Picture 8" descr="Image result for applications of artificial intelligence">
            <a:extLst>
              <a:ext uri="{FF2B5EF4-FFF2-40B4-BE49-F238E27FC236}">
                <a16:creationId xmlns:a16="http://schemas.microsoft.com/office/drawing/2014/main" xmlns="" id="{030E6182-967A-44D7-8BED-F8E414DAE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5305" y="4794288"/>
            <a:ext cx="2886695" cy="16237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rtificial intelligence">
            <a:extLst>
              <a:ext uri="{FF2B5EF4-FFF2-40B4-BE49-F238E27FC236}">
                <a16:creationId xmlns:a16="http://schemas.microsoft.com/office/drawing/2014/main" xmlns="" id="{0DAEA2E1-C284-43E2-8055-9522C82515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1958" y="2831146"/>
            <a:ext cx="3093842" cy="15106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rtificial intelligence goals">
            <a:extLst>
              <a:ext uri="{FF2B5EF4-FFF2-40B4-BE49-F238E27FC236}">
                <a16:creationId xmlns:a16="http://schemas.microsoft.com/office/drawing/2014/main" xmlns="" id="{7FBD82B4-DA96-42DF-892E-B5268497A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5310" y="365125"/>
            <a:ext cx="2960490" cy="18171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38200" y="1825624"/>
            <a:ext cx="8801100" cy="5032375"/>
          </a:xfrm>
        </p:spPr>
        <p:txBody>
          <a:bodyPr>
            <a:normAutofit fontScale="92500" lnSpcReduction="10000"/>
          </a:bodyPr>
          <a:lstStyle/>
          <a:p>
            <a:r>
              <a:rPr lang="pt-BR" b="1" dirty="0"/>
              <a:t>Transporte</a:t>
            </a:r>
            <a:r>
              <a:rPr lang="pt-BR" dirty="0"/>
              <a:t>: veículos autônomos, predição do tráfego, etc.</a:t>
            </a:r>
          </a:p>
          <a:p>
            <a:r>
              <a:rPr lang="pt-BR" b="1" dirty="0"/>
              <a:t>Negócios</a:t>
            </a:r>
            <a:r>
              <a:rPr lang="pt-BR" dirty="0"/>
              <a:t>: recomendação </a:t>
            </a:r>
            <a:r>
              <a:rPr lang="pt-BR" dirty="0" smtClean="0"/>
              <a:t>de </a:t>
            </a:r>
            <a:r>
              <a:rPr lang="pt-BR" dirty="0"/>
              <a:t>produtos e conteúdos (e.g</a:t>
            </a:r>
            <a:r>
              <a:rPr lang="pt-BR" dirty="0" smtClean="0"/>
              <a:t>., amazon e </a:t>
            </a:r>
            <a:r>
              <a:rPr lang="pt-BR" dirty="0"/>
              <a:t>netflix), chatbots para atendimento ao cliente, etc.</a:t>
            </a:r>
          </a:p>
          <a:p>
            <a:r>
              <a:rPr lang="pt-BR" b="1" dirty="0"/>
              <a:t>Educação</a:t>
            </a:r>
            <a:r>
              <a:rPr lang="pt-BR" dirty="0"/>
              <a:t>: pontuação automatizada de fala em testes de Inglês, correção de provas, etc.</a:t>
            </a:r>
          </a:p>
          <a:p>
            <a:r>
              <a:rPr lang="pt-BR" b="1" dirty="0"/>
              <a:t>Clima</a:t>
            </a:r>
            <a:r>
              <a:rPr lang="pt-BR" dirty="0"/>
              <a:t>: previsão do tempo (temperatura, chuva, furacões, etc.).</a:t>
            </a:r>
          </a:p>
          <a:p>
            <a:r>
              <a:rPr lang="pt-BR" b="1" dirty="0"/>
              <a:t>Medicina</a:t>
            </a:r>
            <a:r>
              <a:rPr lang="pt-BR" dirty="0"/>
              <a:t>: detecção e/ou predição de doenças (câncer, Alzheimer, pneumonia, COVID-19, etc.), descoberta de novas drogas, etc.</a:t>
            </a:r>
          </a:p>
          <a:p>
            <a:r>
              <a:rPr lang="pt-BR" b="1" dirty="0"/>
              <a:t>Finanças</a:t>
            </a:r>
            <a:r>
              <a:rPr lang="pt-BR" dirty="0"/>
              <a:t>: detecção de fraudes com cartão de crédito, etc.</a:t>
            </a:r>
          </a:p>
          <a:p>
            <a:r>
              <a:rPr lang="pt-BR" b="1" dirty="0"/>
              <a:t>Tecnologia</a:t>
            </a:r>
            <a:r>
              <a:rPr lang="pt-BR" dirty="0"/>
              <a:t>: filtros </a:t>
            </a:r>
            <a:r>
              <a:rPr lang="pt-BR" dirty="0" smtClean="0"/>
              <a:t>anti-spam, </a:t>
            </a:r>
            <a:r>
              <a:rPr lang="pt-BR" dirty="0"/>
              <a:t>assistentes pessoais </a:t>
            </a:r>
            <a:r>
              <a:rPr lang="pt-BR" dirty="0" smtClean="0"/>
              <a:t>(</a:t>
            </a:r>
            <a:r>
              <a:rPr lang="pt-BR" dirty="0"/>
              <a:t>e.g., </a:t>
            </a:r>
            <a:r>
              <a:rPr lang="pt-BR" i="1" dirty="0"/>
              <a:t>Siri</a:t>
            </a:r>
            <a:r>
              <a:rPr lang="pt-BR" dirty="0"/>
              <a:t>, </a:t>
            </a:r>
            <a:r>
              <a:rPr lang="pt-BR" i="1" dirty="0"/>
              <a:t>Alexa</a:t>
            </a:r>
            <a:r>
              <a:rPr lang="pt-BR" dirty="0"/>
              <a:t>, etc.), tradutores em tempo-real</a:t>
            </a:r>
            <a:r>
              <a:rPr lang="pt-BR" dirty="0" smtClean="0"/>
              <a:t>.</a:t>
            </a:r>
            <a:endParaRPr lang="pt-BR" dirty="0"/>
          </a:p>
        </p:txBody>
      </p:sp>
    </p:spTree>
    <p:extLst>
      <p:ext uri="{BB962C8B-B14F-4D97-AF65-F5344CB8AC3E}">
        <p14:creationId xmlns:p14="http://schemas.microsoft.com/office/powerpoint/2010/main" val="34115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4E2DCF-FDA9-4ABD-8E85-844A20C70ACB}"/>
              </a:ext>
            </a:extLst>
          </p:cNvPr>
          <p:cNvSpPr>
            <a:spLocks noGrp="1"/>
          </p:cNvSpPr>
          <p:nvPr>
            <p:ph type="title"/>
          </p:nvPr>
        </p:nvSpPr>
        <p:spPr>
          <a:xfrm>
            <a:off x="838200" y="232554"/>
            <a:ext cx="10515600" cy="1027981"/>
          </a:xfrm>
        </p:spPr>
        <p:txBody>
          <a:bodyPr/>
          <a:lstStyle/>
          <a:p>
            <a:r>
              <a:rPr lang="pt-BR" dirty="0"/>
              <a:t>Por </a:t>
            </a:r>
            <a:r>
              <a:rPr lang="pt-BR" dirty="0" smtClean="0"/>
              <a:t>que </a:t>
            </a:r>
            <a:r>
              <a:rPr lang="pt-BR" dirty="0"/>
              <a:t>ML se tornou tão </a:t>
            </a:r>
            <a:r>
              <a:rPr lang="pt-BR" dirty="0" smtClean="0"/>
              <a:t>difundido?</a:t>
            </a:r>
            <a:endParaRPr lang="pt-BR" dirty="0"/>
          </a:p>
        </p:txBody>
      </p:sp>
      <p:sp>
        <p:nvSpPr>
          <p:cNvPr id="3" name="Espaço Reservado para Conteúdo 2">
            <a:extLst>
              <a:ext uri="{FF2B5EF4-FFF2-40B4-BE49-F238E27FC236}">
                <a16:creationId xmlns="" xmlns:a16="http://schemas.microsoft.com/office/drawing/2014/main" id="{D1E156CA-EDE6-4AAA-95E9-0EE6CEBF17AD}"/>
              </a:ext>
            </a:extLst>
          </p:cNvPr>
          <p:cNvSpPr>
            <a:spLocks noGrp="1"/>
          </p:cNvSpPr>
          <p:nvPr>
            <p:ph idx="1"/>
          </p:nvPr>
        </p:nvSpPr>
        <p:spPr>
          <a:xfrm>
            <a:off x="838199" y="1364775"/>
            <a:ext cx="11210925" cy="4735753"/>
          </a:xfrm>
        </p:spPr>
        <p:txBody>
          <a:bodyPr>
            <a:normAutofit fontScale="85000" lnSpcReduction="10000"/>
          </a:bodyPr>
          <a:lstStyle/>
          <a:p>
            <a:pPr marL="0" indent="0">
              <a:buNone/>
            </a:pPr>
            <a:r>
              <a:rPr lang="pt-BR" dirty="0" smtClean="0"/>
              <a:t>Alguns dos principais motivos são:</a:t>
            </a:r>
          </a:p>
          <a:p>
            <a:r>
              <a:rPr lang="pt-BR" dirty="0" smtClean="0"/>
              <a:t>Vivemos </a:t>
            </a:r>
            <a:r>
              <a:rPr lang="pt-BR" dirty="0"/>
              <a:t>na era da </a:t>
            </a:r>
            <a:r>
              <a:rPr lang="pt-BR" dirty="0" smtClean="0"/>
              <a:t>informação e, portanto, um </a:t>
            </a:r>
            <a:r>
              <a:rPr lang="pt-BR" dirty="0"/>
              <a:t>volume sem precedentes de dados (de tera a petabytes) está disponível, impossibilitando sua análise por nós seres humanos. </a:t>
            </a:r>
            <a:endParaRPr lang="pt-BR" dirty="0" smtClean="0"/>
          </a:p>
          <a:p>
            <a:r>
              <a:rPr lang="pt-BR" dirty="0" smtClean="0"/>
              <a:t>Porém</a:t>
            </a:r>
            <a:r>
              <a:rPr lang="pt-BR" dirty="0"/>
              <a:t>, para modelos de </a:t>
            </a:r>
            <a:r>
              <a:rPr lang="pt-BR" dirty="0" smtClean="0"/>
              <a:t>ML isso não é um problema e sim uma solução, pois quanto </a:t>
            </a:r>
            <a:r>
              <a:rPr lang="pt-BR" dirty="0"/>
              <a:t>mais dados melhor será o aprendizado.</a:t>
            </a:r>
          </a:p>
          <a:p>
            <a:r>
              <a:rPr lang="pt-BR" dirty="0" smtClean="0"/>
              <a:t>Além disso, a extração de informações úteis a partir dos dados gerados por empresas vale ouro, pois têm grande potencial para aumentar seus lucros.</a:t>
            </a:r>
            <a:endParaRPr lang="pt-BR" dirty="0"/>
          </a:p>
          <a:p>
            <a:r>
              <a:rPr lang="pt-BR" dirty="0" smtClean="0"/>
              <a:t>O surgimento </a:t>
            </a:r>
            <a:r>
              <a:rPr lang="pt-BR" dirty="0"/>
              <a:t>de recursos computacionais poderosos tais como GPUs, </a:t>
            </a:r>
            <a:r>
              <a:rPr lang="pt-BR" dirty="0" smtClean="0"/>
              <a:t>FPGAs</a:t>
            </a:r>
            <a:r>
              <a:rPr lang="pt-BR" dirty="0"/>
              <a:t> </a:t>
            </a:r>
            <a:r>
              <a:rPr lang="pt-BR" dirty="0" smtClean="0"/>
              <a:t>e </a:t>
            </a:r>
            <a:r>
              <a:rPr lang="pt-BR" dirty="0"/>
              <a:t>CPUs com múltiplos cores.</a:t>
            </a:r>
          </a:p>
          <a:p>
            <a:r>
              <a:rPr lang="pt-BR" dirty="0"/>
              <a:t>Surgimento de </a:t>
            </a:r>
            <a:r>
              <a:rPr lang="pt-BR" dirty="0" smtClean="0"/>
              <a:t>novas e eficientes estratégias de aprendizagem, e.g., </a:t>
            </a:r>
            <a:r>
              <a:rPr lang="pt-BR" i="1" dirty="0" smtClean="0"/>
              <a:t>deep-learning</a:t>
            </a:r>
            <a:r>
              <a:rPr lang="pt-BR" dirty="0" smtClean="0"/>
              <a:t>, </a:t>
            </a:r>
            <a:r>
              <a:rPr lang="pt-BR" i="1" dirty="0" smtClean="0"/>
              <a:t>deep</a:t>
            </a:r>
            <a:r>
              <a:rPr lang="pt-BR" dirty="0" smtClean="0"/>
              <a:t> </a:t>
            </a:r>
            <a:r>
              <a:rPr lang="pt-BR" i="1" dirty="0" smtClean="0"/>
              <a:t>reinforment-learning</a:t>
            </a:r>
            <a:r>
              <a:rPr lang="pt-BR" dirty="0" smtClean="0"/>
              <a:t>, etc.</a:t>
            </a:r>
            <a:endParaRPr lang="pt-BR" dirty="0"/>
          </a:p>
          <a:p>
            <a:r>
              <a:rPr lang="pt-BR" dirty="0"/>
              <a:t>Existência de frameworks </a:t>
            </a:r>
            <a:r>
              <a:rPr lang="pt-BR" dirty="0" smtClean="0"/>
              <a:t>e bibliotecas poderosas que </a:t>
            </a:r>
            <a:r>
              <a:rPr lang="pt-BR" dirty="0"/>
              <a:t>facilitam o desenvolvimento de soluções com ML</a:t>
            </a:r>
            <a:r>
              <a:rPr lang="pt-BR" dirty="0" smtClean="0"/>
              <a:t>.</a:t>
            </a:r>
            <a:endParaRPr lang="pt-BR" dirty="0"/>
          </a:p>
        </p:txBody>
      </p:sp>
      <p:pic>
        <p:nvPicPr>
          <p:cNvPr id="4098" name="Picture 2" descr="Image result for tensorflow logo">
            <a:extLst>
              <a:ext uri="{FF2B5EF4-FFF2-40B4-BE49-F238E27FC236}">
                <a16:creationId xmlns=""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885" y="5712177"/>
            <a:ext cx="1279012" cy="1065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ytorch logo">
            <a:extLst>
              <a:ext uri="{FF2B5EF4-FFF2-40B4-BE49-F238E27FC236}">
                <a16:creationId xmlns=""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457" y="6360413"/>
            <a:ext cx="2100563" cy="4176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020" y="5801538"/>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keras logo">
            <a:extLst>
              <a:ext uri="{FF2B5EF4-FFF2-40B4-BE49-F238E27FC236}">
                <a16:creationId xmlns="" xmlns:a16="http://schemas.microsoft.com/office/drawing/2014/main" id="{33CCF501-0E9C-4C8C-BFCC-713767570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54" y="6016587"/>
            <a:ext cx="2266371" cy="6576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heano logo">
            <a:extLst>
              <a:ext uri="{FF2B5EF4-FFF2-40B4-BE49-F238E27FC236}">
                <a16:creationId xmlns="" xmlns:a16="http://schemas.microsoft.com/office/drawing/2014/main" id="{579B04DE-B2DC-4ED7-AA9D-5AAA95805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7418" y="5741551"/>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ndas data mining logo">
            <a:extLst>
              <a:ext uri="{FF2B5EF4-FFF2-40B4-BE49-F238E27FC236}">
                <a16:creationId xmlns="" xmlns:a16="http://schemas.microsoft.com/office/drawing/2014/main" id="{A9345AF3-EF63-4F70-A5B2-8F8ED0E28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1808" y="5673296"/>
            <a:ext cx="1811064" cy="112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33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0079F9-71B9-4466-B35D-68523A745D24}"/>
              </a:ext>
            </a:extLst>
          </p:cNvPr>
          <p:cNvSpPr>
            <a:spLocks noGrp="1"/>
          </p:cNvSpPr>
          <p:nvPr>
            <p:ph type="title"/>
          </p:nvPr>
        </p:nvSpPr>
        <p:spPr/>
        <p:txBody>
          <a:bodyPr/>
          <a:lstStyle/>
          <a:p>
            <a:r>
              <a:rPr lang="pt-BR" dirty="0"/>
              <a:t>Tipos de </a:t>
            </a:r>
            <a:r>
              <a:rPr lang="pt-BR" dirty="0" smtClean="0"/>
              <a:t>Aprendizado de Máquina</a:t>
            </a:r>
            <a:endParaRPr lang="pt-BR" dirty="0"/>
          </a:p>
        </p:txBody>
      </p:sp>
      <p:sp>
        <p:nvSpPr>
          <p:cNvPr id="3" name="Espaço Reservado para Conteúdo 2">
            <a:extLst>
              <a:ext uri="{FF2B5EF4-FFF2-40B4-BE49-F238E27FC236}">
                <a16:creationId xmlns="" xmlns:a16="http://schemas.microsoft.com/office/drawing/2014/main" id="{5BA8D271-087B-414B-ABC6-D7C5E7367E33}"/>
              </a:ext>
            </a:extLst>
          </p:cNvPr>
          <p:cNvSpPr>
            <a:spLocks noGrp="1"/>
          </p:cNvSpPr>
          <p:nvPr>
            <p:ph idx="1"/>
          </p:nvPr>
        </p:nvSpPr>
        <p:spPr>
          <a:xfrm>
            <a:off x="838200" y="1825624"/>
            <a:ext cx="6367819" cy="4819875"/>
          </a:xfrm>
        </p:spPr>
        <p:txBody>
          <a:bodyPr>
            <a:normAutofit/>
          </a:bodyPr>
          <a:lstStyle/>
          <a:p>
            <a:pPr marL="0" indent="0" fontAlgn="base">
              <a:buNone/>
            </a:pPr>
            <a:r>
              <a:rPr lang="pt-BR" dirty="0" smtClean="0"/>
              <a:t>Dependendo do tipo de aprendizado realizado pelos algoritmos, eles podem ser agrupados da seguinte forma:</a:t>
            </a:r>
            <a:endParaRPr lang="pt-BR" dirty="0" smtClean="0"/>
          </a:p>
          <a:p>
            <a:pPr lvl="1" fontAlgn="base"/>
            <a:r>
              <a:rPr lang="pt-BR" sz="2800" dirty="0" smtClean="0"/>
              <a:t>Supervisionado</a:t>
            </a:r>
            <a:endParaRPr lang="pt-BR" sz="2800" dirty="0"/>
          </a:p>
          <a:p>
            <a:pPr lvl="1"/>
            <a:r>
              <a:rPr lang="pt-BR" sz="2800" dirty="0" smtClean="0"/>
              <a:t>Não-Supervisionado</a:t>
            </a:r>
            <a:endParaRPr lang="pt-BR" sz="2800" dirty="0"/>
          </a:p>
          <a:p>
            <a:pPr lvl="1"/>
            <a:r>
              <a:rPr lang="pt-BR" sz="2800" dirty="0" smtClean="0"/>
              <a:t>Semi-Supervisionado</a:t>
            </a:r>
            <a:endParaRPr lang="pt-BR" sz="2800" dirty="0"/>
          </a:p>
          <a:p>
            <a:pPr lvl="1"/>
            <a:r>
              <a:rPr lang="pt-BR" sz="2800" dirty="0" smtClean="0"/>
              <a:t>Por </a:t>
            </a:r>
            <a:r>
              <a:rPr lang="pt-BR" sz="2800" dirty="0"/>
              <a:t>R</a:t>
            </a:r>
            <a:r>
              <a:rPr lang="pt-BR" sz="2800" dirty="0" smtClean="0"/>
              <a:t>eforço</a:t>
            </a:r>
          </a:p>
          <a:p>
            <a:pPr lvl="1"/>
            <a:r>
              <a:rPr lang="pt-BR" sz="2800" dirty="0"/>
              <a:t>Metaheurístico</a:t>
            </a:r>
          </a:p>
        </p:txBody>
      </p:sp>
      <p:pic>
        <p:nvPicPr>
          <p:cNvPr id="3074" name="Picture 2" descr="Image result for machine learning">
            <a:extLst>
              <a:ext uri="{FF2B5EF4-FFF2-40B4-BE49-F238E27FC236}">
                <a16:creationId xmlns=""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019" y="1445706"/>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8394290" cy="5032375"/>
              </a:xfrm>
            </p:spPr>
            <p:txBody>
              <a:bodyPr>
                <a:normAutofit fontScale="92500" lnSpcReduction="10000"/>
              </a:bodyPr>
              <a:lstStyle/>
              <a:p>
                <a:pPr>
                  <a:spcBef>
                    <a:spcPts val="600"/>
                  </a:spcBef>
                </a:pPr>
                <a:r>
                  <a:rPr lang="pt-BR" dirty="0"/>
                  <a:t>No aprendizado </a:t>
                </a:r>
                <a:r>
                  <a:rPr lang="pt-BR" dirty="0"/>
                  <a:t>supervisionado </a:t>
                </a:r>
                <a:r>
                  <a:rPr lang="pt-BR" dirty="0"/>
                  <a:t>a </a:t>
                </a:r>
                <a:r>
                  <a:rPr lang="pt-BR" dirty="0"/>
                  <a:t>máquina sabe o que </a:t>
                </a:r>
                <a:r>
                  <a:rPr lang="pt-BR" dirty="0"/>
                  <a:t>aprender, ou seja, ela tem acesso às respostas esperadas.</a:t>
                </a:r>
                <a:endParaRPr lang="pt-BR" dirty="0"/>
              </a:p>
              <a:p>
                <a:pPr>
                  <a:spcBef>
                    <a:spcPts val="600"/>
                  </a:spcBef>
                </a:pPr>
                <a:r>
                  <a:rPr lang="pt-BR" dirty="0"/>
                  <a:t>Neste tipo de aprendizado, os dados ou exemplos </a:t>
                </a:r>
                <a:r>
                  <a:rPr lang="pt-BR" dirty="0"/>
                  <a:t>de </a:t>
                </a:r>
                <a:r>
                  <a:rPr lang="pt-BR" dirty="0"/>
                  <a:t>treinamento incluem 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que são a entrada do </a:t>
                </a:r>
                <a:r>
                  <a:rPr lang="pt-BR" dirty="0"/>
                  <a:t>algoritmo de ML </a:t>
                </a:r>
                <a:r>
                  <a:rPr lang="pt-BR" dirty="0"/>
                  <a:t>e as </a:t>
                </a:r>
                <a:r>
                  <a:rPr lang="pt-BR" b="1" i="1" dirty="0"/>
                  <a:t>respostas esperadas</a:t>
                </a:r>
                <a:r>
                  <a:rPr lang="pt-BR" dirty="0"/>
                  <a:t>, </a:t>
                </a:r>
                <a14:m>
                  <m:oMath xmlns:m="http://schemas.openxmlformats.org/officeDocument/2006/math">
                    <m:r>
                      <a:rPr lang="pt-BR" i="1">
                        <a:latin typeface="Cambria Math" panose="02040503050406030204" pitchFamily="18" charset="0"/>
                      </a:rPr>
                      <m:t>𝑦</m:t>
                    </m:r>
                  </m:oMath>
                </a14:m>
                <a:r>
                  <a:rPr lang="pt-BR" dirty="0"/>
                  <a:t>, para cada entrada, </a:t>
                </a:r>
                <a:r>
                  <a:rPr lang="pt-BR" dirty="0"/>
                  <a:t>chamadas de </a:t>
                </a:r>
                <a:r>
                  <a:rPr lang="pt-BR" b="1" i="1" dirty="0"/>
                  <a:t>rótulos</a:t>
                </a:r>
                <a:r>
                  <a:rPr lang="pt-BR" dirty="0"/>
                  <a:t> </a:t>
                </a:r>
                <a:r>
                  <a:rPr lang="pt-BR" dirty="0"/>
                  <a:t>(ou </a:t>
                </a:r>
                <a:r>
                  <a:rPr lang="pt-BR" i="1" dirty="0"/>
                  <a:t>labels</a:t>
                </a:r>
                <a:r>
                  <a:rPr lang="pt-BR" dirty="0"/>
                  <a:t>, do Inglês).</a:t>
                </a:r>
                <a:endParaRPr lang="pt-BR" dirty="0"/>
              </a:p>
              <a:p>
                <a:pPr>
                  <a:spcBef>
                    <a:spcPts val="600"/>
                  </a:spcBef>
                </a:pPr>
                <a:r>
                  <a:rPr lang="pt-BR" b="1" dirty="0" smtClean="0"/>
                  <a:t>Objetivo</a:t>
                </a:r>
                <a:r>
                  <a:rPr lang="pt-BR" dirty="0" smtClean="0"/>
                  <a:t>: </a:t>
                </a:r>
                <a:r>
                  <a:rPr lang="pt-BR" dirty="0"/>
                  <a:t>o</a:t>
                </a:r>
                <a:r>
                  <a:rPr lang="pt-BR" dirty="0"/>
                  <a:t>s modelos supervisionados de ML devem </a:t>
                </a:r>
                <a:r>
                  <a:rPr lang="pt-BR" b="1" i="1" dirty="0"/>
                  <a:t>aprender</a:t>
                </a:r>
                <a:r>
                  <a:rPr lang="pt-BR" dirty="0"/>
                  <a:t> </a:t>
                </a:r>
                <a:r>
                  <a:rPr lang="pt-BR" dirty="0"/>
                  <a:t>uma função que mapeie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a:t>
                </a:r>
                <a:r>
                  <a:rPr lang="pt-BR" dirty="0"/>
                  <a:t>saídas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a:t>
                </a:r>
                <a:r>
                  <a:rPr lang="pt-BR" dirty="0"/>
                  <a:t>em problemas </a:t>
                </a:r>
                <a:r>
                  <a:rPr lang="pt-BR" dirty="0"/>
                  <a:t>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a:t>
                </a:r>
                <a:r>
                  <a:rPr lang="pt-BR" dirty="0"/>
                  <a:t>.</a:t>
                </a:r>
                <a:endParaRPr lang="pt-BR" dirty="0"/>
              </a:p>
              <a:p>
                <a:pPr lvl="1">
                  <a:spcBef>
                    <a:spcPts val="600"/>
                  </a:spcBef>
                  <a:buFont typeface="Wingdings" panose="05000000000000000000" pitchFamily="2" charset="2"/>
                  <a:buChar char="§"/>
                </a:pPr>
                <a:r>
                  <a:rPr lang="pt-BR" b="1" dirty="0"/>
                  <a:t>Classificação</a:t>
                </a:r>
                <a:r>
                  <a:rPr lang="pt-BR" dirty="0"/>
                  <a:t>: o rótulo</a:t>
                </a:r>
                <a:r>
                  <a:rPr lang="pt-BR" dirty="0"/>
                  <a:t>,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a:t>
                </a:r>
                <a:r>
                  <a:rPr lang="pt-BR" dirty="0"/>
                  <a:t>de valores, i.e., </a:t>
                </a:r>
                <a:r>
                  <a:rPr lang="pt-BR" dirty="0"/>
                  <a:t>conjunto finito de classes</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8394290" cy="5032375"/>
              </a:xfrm>
              <a:blipFill rotWithShape="0">
                <a:blip r:embed="rId3"/>
                <a:stretch>
                  <a:fillRect l="-1162" t="-2421" r="-871" b="-2663"/>
                </a:stretch>
              </a:blipFill>
            </p:spPr>
            <p:txBody>
              <a:bodyPr/>
              <a:lstStyle/>
              <a:p>
                <a:r>
                  <a:rPr lang="pt-BR">
                    <a:noFill/>
                  </a:rPr>
                  <a:t> </a:t>
                </a:r>
              </a:p>
            </p:txBody>
          </p:sp>
        </mc:Fallback>
      </mc:AlternateContent>
      <p:pic>
        <p:nvPicPr>
          <p:cNvPr id="4" name="Picture 4" descr="Image result for supervised learning">
            <a:extLst>
              <a:ext uri="{FF2B5EF4-FFF2-40B4-BE49-F238E27FC236}">
                <a16:creationId xmlns="" xmlns:a16="http://schemas.microsoft.com/office/drawing/2014/main" id="{2520F4EA-1E3E-4F3B-97C0-DF47861D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257" y="4932290"/>
            <a:ext cx="3791416" cy="12128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chine Learning : Simple Linear Regression – Anirudh Sethi Blog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479" y="1948732"/>
            <a:ext cx="3111002" cy="212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3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a:xfrm>
            <a:off x="838200" y="365125"/>
            <a:ext cx="11189700" cy="1325563"/>
          </a:xfrm>
        </p:spPr>
        <p:txBody>
          <a:bodyPr/>
          <a:lstStyle/>
          <a:p>
            <a:r>
              <a:rPr lang="pt-BR" dirty="0"/>
              <a:t>Principais Algoritmos para Aprendizado 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9570720" cy="3255661"/>
          </a:xfrm>
        </p:spPr>
        <p:txBody>
          <a:bodyPr>
            <a:normAutofit fontScale="92500" lnSpcReduction="10000"/>
          </a:bodyPr>
          <a:lstStyle/>
          <a:p>
            <a:r>
              <a:rPr lang="pt-BR" dirty="0" smtClean="0"/>
              <a:t>Regressão </a:t>
            </a:r>
            <a:r>
              <a:rPr lang="pt-BR" dirty="0"/>
              <a:t>l</a:t>
            </a:r>
            <a:r>
              <a:rPr lang="pt-BR" dirty="0" smtClean="0"/>
              <a:t>inear.</a:t>
            </a:r>
          </a:p>
          <a:p>
            <a:r>
              <a:rPr lang="pt-BR" dirty="0" smtClean="0"/>
              <a:t>Regressão logística.</a:t>
            </a:r>
          </a:p>
          <a:p>
            <a:r>
              <a:rPr lang="pt-BR" dirty="0" smtClean="0"/>
              <a:t>Arvores </a:t>
            </a:r>
            <a:r>
              <a:rPr lang="pt-BR" dirty="0"/>
              <a:t>de </a:t>
            </a:r>
            <a:r>
              <a:rPr lang="pt-BR" dirty="0" smtClean="0"/>
              <a:t>Decisão (</a:t>
            </a:r>
            <a:r>
              <a:rPr lang="pt-BR" i="1" dirty="0" smtClean="0"/>
              <a:t>Decision Trees</a:t>
            </a:r>
            <a:r>
              <a:rPr lang="pt-BR" dirty="0" smtClean="0"/>
              <a:t>).</a:t>
            </a:r>
            <a:endParaRPr lang="pt-BR" dirty="0"/>
          </a:p>
          <a:p>
            <a:r>
              <a:rPr lang="pt-BR" dirty="0"/>
              <a:t>Florestas </a:t>
            </a:r>
            <a:r>
              <a:rPr lang="pt-BR" dirty="0" smtClean="0"/>
              <a:t>Aleatórias (</a:t>
            </a:r>
            <a:r>
              <a:rPr lang="pt-BR" i="1" dirty="0" smtClean="0"/>
              <a:t>Random Forests</a:t>
            </a:r>
            <a:r>
              <a:rPr lang="pt-BR" dirty="0" smtClean="0"/>
              <a:t>).</a:t>
            </a:r>
            <a:endParaRPr lang="pt-BR" dirty="0"/>
          </a:p>
          <a:p>
            <a:r>
              <a:rPr lang="pt-BR" dirty="0" smtClean="0"/>
              <a:t>k </a:t>
            </a:r>
            <a:r>
              <a:rPr lang="pt-BR" dirty="0"/>
              <a:t>vizinhos mais próximos (</a:t>
            </a:r>
            <a:r>
              <a:rPr lang="pt-BR" i="1" dirty="0"/>
              <a:t>k-nearest neighbors</a:t>
            </a:r>
            <a:r>
              <a:rPr lang="pt-BR" dirty="0"/>
              <a:t> - k-NN</a:t>
            </a:r>
            <a:r>
              <a:rPr lang="pt-BR" dirty="0" smtClean="0"/>
              <a:t>).</a:t>
            </a:r>
          </a:p>
          <a:p>
            <a:r>
              <a:rPr lang="pt-BR" dirty="0"/>
              <a:t>Máquinas de Vetores de Suporte (</a:t>
            </a:r>
            <a:r>
              <a:rPr lang="pt-BR" i="1" dirty="0"/>
              <a:t>Support Vector Machines</a:t>
            </a:r>
            <a:r>
              <a:rPr lang="pt-BR" dirty="0"/>
              <a:t> - SVMs</a:t>
            </a:r>
            <a:r>
              <a:rPr lang="pt-BR" dirty="0" smtClean="0"/>
              <a:t>).</a:t>
            </a:r>
            <a:endParaRPr lang="pt-BR" dirty="0"/>
          </a:p>
          <a:p>
            <a:r>
              <a:rPr lang="pt-BR" dirty="0"/>
              <a:t>Redes Neurais </a:t>
            </a:r>
            <a:r>
              <a:rPr lang="pt-BR" dirty="0" smtClean="0"/>
              <a:t>Artificiais.</a:t>
            </a:r>
            <a:endParaRPr lang="pt-BR" dirty="0"/>
          </a:p>
        </p:txBody>
      </p:sp>
      <p:sp>
        <p:nvSpPr>
          <p:cNvPr id="7" name="AutoShape 2" descr="How Convolutional Neural Network Model Architectures and Applications Are  Enhancing Our Daily Lives - Great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Artificial Neural Networks for Machine Learning - Every aspect you need to  know about - DataFlair"/>
          <p:cNvPicPr>
            <a:picLocks noChangeAspect="1" noChangeArrowheads="1"/>
          </p:cNvPicPr>
          <p:nvPr/>
        </p:nvPicPr>
        <p:blipFill rotWithShape="1">
          <a:blip r:embed="rId3">
            <a:extLst>
              <a:ext uri="{28A0092B-C50C-407E-A947-70E740481C1C}">
                <a14:useLocalDpi xmlns:a14="http://schemas.microsoft.com/office/drawing/2010/main" val="0"/>
              </a:ext>
            </a:extLst>
          </a:blip>
          <a:srcRect t="10959"/>
          <a:stretch/>
        </p:blipFill>
        <p:spPr bwMode="auto">
          <a:xfrm>
            <a:off x="8398559" y="5271896"/>
            <a:ext cx="3028950" cy="13485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al Neural Network Tutorial: From Basic to Advanced -  MissingLink.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81" y="5081286"/>
            <a:ext cx="6705201" cy="15391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cision Tree vs. Random Forest - Which Algorithm Should you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7680" y="1053491"/>
            <a:ext cx="3920220" cy="251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10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 xmlns:a16="http://schemas.microsoft.com/office/drawing/2014/main" id="{5E0262E2-3A0F-4805-BCCB-6745237D1574}"/>
                  </a:ext>
                </a:extLst>
              </p:cNvPr>
              <p:cNvSpPr>
                <a:spLocks noGrp="1"/>
              </p:cNvSpPr>
              <p:nvPr>
                <p:ph idx="1"/>
              </p:nvPr>
            </p:nvSpPr>
            <p:spPr>
              <a:xfrm>
                <a:off x="838199" y="1634258"/>
                <a:ext cx="11238969" cy="3107681"/>
              </a:xfrm>
            </p:spPr>
            <p:txBody>
              <a:bodyPr vert="horz" lIns="91440" tIns="45720" rIns="91440" bIns="45720" rtlCol="0" anchor="t">
                <a:normAutofit fontScale="92500" lnSpcReduction="10000"/>
              </a:bodyPr>
              <a:lstStyle/>
              <a:p>
                <a:r>
                  <a:rPr lang="pt-BR" dirty="0"/>
                  <a:t>Neste tipo de aprendizado, </a:t>
                </a:r>
                <a:r>
                  <a:rPr lang="pt-BR" dirty="0" smtClean="0"/>
                  <a:t>a</a:t>
                </a:r>
                <a:r>
                  <a:rPr lang="pt-BR" dirty="0" smtClean="0">
                    <a:cs typeface="Calibri"/>
                  </a:rPr>
                  <a:t>s </a:t>
                </a:r>
                <a:r>
                  <a:rPr lang="pt-BR" dirty="0">
                    <a:cs typeface="Calibri"/>
                  </a:rPr>
                  <a:t>máquinas </a:t>
                </a:r>
                <a:r>
                  <a:rPr lang="pt-BR" dirty="0" smtClean="0">
                    <a:cs typeface="Calibri"/>
                  </a:rPr>
                  <a:t>não são informadas sobre o que aprender. Elas só recebem os exemplos de treinamento, </a:t>
                </a:r>
                <a14:m>
                  <m:oMath xmlns:m="http://schemas.openxmlformats.org/officeDocument/2006/math">
                    <m:r>
                      <a:rPr lang="pt-BR" b="1" i="1">
                        <a:latin typeface="Cambria Math" panose="02040503050406030204" pitchFamily="18" charset="0"/>
                      </a:rPr>
                      <m:t>𝒙</m:t>
                    </m:r>
                  </m:oMath>
                </a14:m>
                <a:r>
                  <a:rPr lang="pt-BR" dirty="0" smtClean="0">
                    <a:cs typeface="Calibri"/>
                  </a:rPr>
                  <a:t>.</a:t>
                </a:r>
                <a:endParaRPr lang="pt-BR" dirty="0"/>
              </a:p>
              <a:p>
                <a:r>
                  <a:rPr lang="pt-BR" dirty="0" smtClean="0"/>
                  <a:t>Neste caso, os </a:t>
                </a:r>
                <a:r>
                  <a:rPr lang="pt-BR" dirty="0"/>
                  <a:t>algoritmos </a:t>
                </a:r>
                <a:r>
                  <a:rPr lang="pt-BR" b="1" i="1" dirty="0" smtClean="0"/>
                  <a:t>aprendem/descobrem</a:t>
                </a:r>
                <a:r>
                  <a:rPr lang="pt-BR" dirty="0" smtClean="0"/>
                  <a:t> </a:t>
                </a:r>
                <a:r>
                  <a:rPr lang="pt-BR" b="1" i="1" dirty="0"/>
                  <a:t>padrões</a:t>
                </a:r>
                <a:r>
                  <a:rPr lang="pt-BR" dirty="0"/>
                  <a:t> </a:t>
                </a:r>
                <a:r>
                  <a:rPr lang="pt-BR" dirty="0" smtClean="0"/>
                  <a:t>(muitas vezes ocultos) presentes </a:t>
                </a:r>
                <a:r>
                  <a:rPr lang="pt-BR" dirty="0"/>
                  <a:t>nos dados de entrada sem a presença de rótulos.</a:t>
                </a:r>
              </a:p>
              <a:p>
                <a:r>
                  <a:rPr lang="pt-BR" b="1" dirty="0" smtClean="0"/>
                  <a:t>Objetivo</a:t>
                </a:r>
                <a:r>
                  <a:rPr lang="pt-BR" dirty="0" smtClean="0"/>
                  <a:t>: </a:t>
                </a:r>
                <a:r>
                  <a:rPr lang="pt-BR" dirty="0"/>
                  <a:t>o</a:t>
                </a:r>
                <a:r>
                  <a:rPr lang="pt-BR" dirty="0" smtClean="0"/>
                  <a:t>s modelos devem </a:t>
                </a:r>
                <a:r>
                  <a:rPr lang="pt-BR" b="1" i="1" dirty="0" smtClean="0"/>
                  <a:t>aprender/descobrir</a:t>
                </a:r>
                <a:r>
                  <a:rPr lang="pt-BR" dirty="0" smtClean="0"/>
                  <a:t> </a:t>
                </a:r>
                <a:r>
                  <a:rPr lang="pt-BR" dirty="0"/>
                  <a:t>padrões </a:t>
                </a:r>
                <a:r>
                  <a:rPr lang="pt-BR" dirty="0" smtClean="0"/>
                  <a:t>desconhecidos se baseando apenas nos exemplos de entrada.</a:t>
                </a:r>
                <a:endParaRPr lang="pt-BR" dirty="0"/>
              </a:p>
              <a:p>
                <a:r>
                  <a:rPr lang="pt-BR" dirty="0"/>
                  <a:t>Trata problemas de c</a:t>
                </a:r>
                <a:r>
                  <a:rPr lang="pt-BR" dirty="0" smtClean="0"/>
                  <a:t>lusterização</a:t>
                </a:r>
                <a:r>
                  <a:rPr lang="pt-BR" dirty="0"/>
                  <a:t>, </a:t>
                </a:r>
                <a:r>
                  <a:rPr lang="pt-BR" dirty="0" smtClean="0"/>
                  <a:t>redução de </a:t>
                </a:r>
                <a:r>
                  <a:rPr lang="pt-BR" dirty="0"/>
                  <a:t>dimensionalidade, detecção de anomalias (</a:t>
                </a:r>
                <a:r>
                  <a:rPr lang="pt-BR" i="1" dirty="0"/>
                  <a:t>outliers</a:t>
                </a:r>
                <a:r>
                  <a:rPr lang="pt-BR" dirty="0" smtClean="0"/>
                  <a:t>) e </a:t>
                </a:r>
                <a:r>
                  <a:rPr lang="pt-BR" dirty="0"/>
                  <a:t>aprendizado de regras de associação.</a:t>
                </a:r>
                <a:endParaRPr lang="pt-BR" dirty="0">
                  <a:cs typeface="Calibri"/>
                </a:endParaRPr>
              </a:p>
            </p:txBody>
          </p:sp>
        </mc:Choice>
        <mc:Fallback>
          <p:sp>
            <p:nvSpPr>
              <p:cNvPr id="3" name="Espaço Reservado para Conteúdo 2">
                <a:extLst>
                  <a:ext uri="{FF2B5EF4-FFF2-40B4-BE49-F238E27FC236}">
                    <a16:creationId xmlns="" xmlns:a16="http://schemas.microsoft.com/office/drawing/2014/main" xmlns:a14="http://schemas.microsoft.com/office/drawing/2010/main" id="{5E0262E2-3A0F-4805-BCCB-6745237D1574}"/>
                  </a:ext>
                </a:extLst>
              </p:cNvPr>
              <p:cNvSpPr>
                <a:spLocks noGrp="1" noRot="1" noChangeAspect="1" noMove="1" noResize="1" noEditPoints="1" noAdjustHandles="1" noChangeArrowheads="1" noChangeShapeType="1" noTextEdit="1"/>
              </p:cNvSpPr>
              <p:nvPr>
                <p:ph idx="1"/>
              </p:nvPr>
            </p:nvSpPr>
            <p:spPr>
              <a:xfrm>
                <a:off x="838199" y="1634258"/>
                <a:ext cx="11238969" cy="3107681"/>
              </a:xfrm>
              <a:blipFill rotWithShape="0">
                <a:blip r:embed="rId3"/>
                <a:stretch>
                  <a:fillRect l="-813" t="-3922" r="-759" b="-2353"/>
                </a:stretch>
              </a:blipFill>
            </p:spPr>
            <p:txBody>
              <a:bodyPr/>
              <a:lstStyle/>
              <a:p>
                <a:r>
                  <a:rPr lang="pt-BR">
                    <a:noFill/>
                  </a:rPr>
                  <a:t> </a:t>
                </a:r>
              </a:p>
            </p:txBody>
          </p:sp>
        </mc:Fallback>
      </mc:AlternateContent>
      <p:pic>
        <p:nvPicPr>
          <p:cNvPr id="3074" name="Picture 2" descr="https://www.ecloudvalley.com/wp-content/uploads/2019/09/Unsupervised-learning.png">
            <a:extLst>
              <a:ext uri="{FF2B5EF4-FFF2-40B4-BE49-F238E27FC236}">
                <a16:creationId xmlns="" xmlns:a16="http://schemas.microsoft.com/office/drawing/2014/main" id="{E1E9C2D9-93F7-4EA6-9C7E-D658C24527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67" t="10299" r="3988" b="11337"/>
          <a:stretch/>
        </p:blipFill>
        <p:spPr bwMode="auto">
          <a:xfrm>
            <a:off x="266333" y="5117972"/>
            <a:ext cx="310935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lideplayer.com/slide/13055479/79/images/6/Data+Compression+Reduce+data+from+3D+to+2D+Andrew+Ng.jpg">
            <a:extLst>
              <a:ext uri="{FF2B5EF4-FFF2-40B4-BE49-F238E27FC236}">
                <a16:creationId xmlns="" xmlns:a16="http://schemas.microsoft.com/office/drawing/2014/main" id="{F20F10B0-B790-4630-9FD0-F82B2B0DF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27" t="15017" r="3654" b="20689"/>
          <a:stretch/>
        </p:blipFill>
        <p:spPr bwMode="auto">
          <a:xfrm>
            <a:off x="3665154" y="5117972"/>
            <a:ext cx="2878130" cy="163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utlier ">
            <a:extLst>
              <a:ext uri="{FF2B5EF4-FFF2-40B4-BE49-F238E27FC236}">
                <a16:creationId xmlns="" xmlns:a16="http://schemas.microsoft.com/office/drawing/2014/main" id="{5E7788A9-1556-48E2-A68C-C98CBCD57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6" t="22250" r="68329" b="19394"/>
          <a:stretch/>
        </p:blipFill>
        <p:spPr bwMode="auto">
          <a:xfrm>
            <a:off x="7060019" y="5018132"/>
            <a:ext cx="1977429" cy="17492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sers.telenet.be/martialluyts/img/basket.jpg">
            <a:extLst>
              <a:ext uri="{FF2B5EF4-FFF2-40B4-BE49-F238E27FC236}">
                <a16:creationId xmlns="" xmlns:a16="http://schemas.microsoft.com/office/drawing/2014/main" id="{91C7F0A4-66BC-4E4C-B7C9-061F607272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900" t="10088" r="6191" b="6016"/>
          <a:stretch/>
        </p:blipFill>
        <p:spPr bwMode="auto">
          <a:xfrm>
            <a:off x="9399306" y="4933306"/>
            <a:ext cx="2566312" cy="1815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61997" y="4721350"/>
            <a:ext cx="2415085" cy="369332"/>
          </a:xfrm>
          <a:prstGeom prst="rect">
            <a:avLst/>
          </a:prstGeom>
        </p:spPr>
        <p:txBody>
          <a:bodyPr wrap="none">
            <a:spAutoFit/>
          </a:bodyPr>
          <a:lstStyle/>
          <a:p>
            <a:r>
              <a:rPr lang="pt-BR" b="1" dirty="0"/>
              <a:t>Detecção de Anomalias</a:t>
            </a:r>
            <a:endParaRPr lang="pt-BR" dirty="0"/>
          </a:p>
        </p:txBody>
      </p:sp>
      <p:sp>
        <p:nvSpPr>
          <p:cNvPr id="5" name="Rectangle 4"/>
          <p:cNvSpPr/>
          <p:nvPr/>
        </p:nvSpPr>
        <p:spPr>
          <a:xfrm>
            <a:off x="3694221" y="4688672"/>
            <a:ext cx="3052502" cy="369332"/>
          </a:xfrm>
          <a:prstGeom prst="rect">
            <a:avLst/>
          </a:prstGeom>
        </p:spPr>
        <p:txBody>
          <a:bodyPr wrap="none">
            <a:spAutoFit/>
          </a:bodyPr>
          <a:lstStyle/>
          <a:p>
            <a:r>
              <a:rPr lang="pt-BR" b="1" dirty="0"/>
              <a:t>Redução de dimensionalidade</a:t>
            </a:r>
            <a:endParaRPr lang="pt-BR" dirty="0"/>
          </a:p>
        </p:txBody>
      </p:sp>
      <p:sp>
        <p:nvSpPr>
          <p:cNvPr id="6" name="Rectangle 5"/>
          <p:cNvSpPr/>
          <p:nvPr/>
        </p:nvSpPr>
        <p:spPr>
          <a:xfrm>
            <a:off x="1101132" y="4748640"/>
            <a:ext cx="1439753" cy="369332"/>
          </a:xfrm>
          <a:prstGeom prst="rect">
            <a:avLst/>
          </a:prstGeom>
        </p:spPr>
        <p:txBody>
          <a:bodyPr wrap="none">
            <a:spAutoFit/>
          </a:bodyPr>
          <a:lstStyle/>
          <a:p>
            <a:r>
              <a:rPr lang="pt-BR" b="1" dirty="0"/>
              <a:t>Clusterização</a:t>
            </a:r>
            <a:endParaRPr lang="pt-BR" dirty="0"/>
          </a:p>
        </p:txBody>
      </p:sp>
      <p:sp>
        <p:nvSpPr>
          <p:cNvPr id="7" name="Rectangle 6"/>
          <p:cNvSpPr/>
          <p:nvPr/>
        </p:nvSpPr>
        <p:spPr>
          <a:xfrm>
            <a:off x="9592356" y="4530640"/>
            <a:ext cx="2180212" cy="369332"/>
          </a:xfrm>
          <a:prstGeom prst="rect">
            <a:avLst/>
          </a:prstGeom>
        </p:spPr>
        <p:txBody>
          <a:bodyPr wrap="none">
            <a:spAutoFit/>
          </a:bodyPr>
          <a:lstStyle/>
          <a:p>
            <a:r>
              <a:rPr lang="pt-BR" b="1" dirty="0">
                <a:cs typeface="Calibri"/>
              </a:rPr>
              <a:t>Regras de associação</a:t>
            </a:r>
            <a:endParaRPr lang="pt-BR" dirty="0"/>
          </a:p>
        </p:txBody>
      </p:sp>
    </p:spTree>
    <p:extLst>
      <p:ext uri="{BB962C8B-B14F-4D97-AF65-F5344CB8AC3E}">
        <p14:creationId xmlns:p14="http://schemas.microsoft.com/office/powerpoint/2010/main" val="2076219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9E848-1AFD-48E3-BD45-EA959AA414F5}"/>
              </a:ext>
            </a:extLst>
          </p:cNvPr>
          <p:cNvSpPr>
            <a:spLocks noGrp="1"/>
          </p:cNvSpPr>
          <p:nvPr>
            <p:ph type="title"/>
          </p:nvPr>
        </p:nvSpPr>
        <p:spPr/>
        <p:txBody>
          <a:bodyPr/>
          <a:lstStyle/>
          <a:p>
            <a:r>
              <a:rPr lang="pt-BR" dirty="0"/>
              <a:t>Principais Algoritmos para Aprendizado Não-Supervisionado</a:t>
            </a:r>
          </a:p>
        </p:txBody>
      </p:sp>
      <p:sp>
        <p:nvSpPr>
          <p:cNvPr id="3" name="Espaço Reservado para Conteúdo 2">
            <a:extLst>
              <a:ext uri="{FF2B5EF4-FFF2-40B4-BE49-F238E27FC236}">
                <a16:creationId xmlns="" xmlns:a16="http://schemas.microsoft.com/office/drawing/2014/main" id="{79FFA3EA-68FD-404F-984C-E8FFF3827C6D}"/>
              </a:ext>
            </a:extLst>
          </p:cNvPr>
          <p:cNvSpPr>
            <a:spLocks noGrp="1"/>
          </p:cNvSpPr>
          <p:nvPr>
            <p:ph idx="1"/>
          </p:nvPr>
        </p:nvSpPr>
        <p:spPr>
          <a:xfrm>
            <a:off x="838200" y="1825625"/>
            <a:ext cx="11049000" cy="3360972"/>
          </a:xfrm>
        </p:spPr>
        <p:txBody>
          <a:bodyPr>
            <a:normAutofit/>
          </a:bodyPr>
          <a:lstStyle/>
          <a:p>
            <a:r>
              <a:rPr lang="pt-BR" dirty="0" smtClean="0"/>
              <a:t>k-médias (</a:t>
            </a:r>
            <a:r>
              <a:rPr lang="pt-BR" i="1" dirty="0" smtClean="0"/>
              <a:t>k-means</a:t>
            </a:r>
            <a:r>
              <a:rPr lang="pt-BR" dirty="0" smtClean="0"/>
              <a:t>).</a:t>
            </a:r>
          </a:p>
          <a:p>
            <a:pPr lvl="1"/>
            <a:r>
              <a:rPr lang="pt-BR" dirty="0" smtClean="0"/>
              <a:t>Particiona os </a:t>
            </a:r>
            <a:r>
              <a:rPr lang="pt-BR" dirty="0" smtClean="0"/>
              <a:t>exemplos em </a:t>
            </a:r>
            <a:r>
              <a:rPr lang="pt-BR" b="1" i="1" dirty="0"/>
              <a:t>k</a:t>
            </a:r>
            <a:r>
              <a:rPr lang="pt-BR" dirty="0"/>
              <a:t> </a:t>
            </a:r>
            <a:r>
              <a:rPr lang="pt-BR" dirty="0" smtClean="0"/>
              <a:t>clusters (ou grupos) </a:t>
            </a:r>
            <a:r>
              <a:rPr lang="pt-BR" dirty="0"/>
              <a:t>distintos com base </a:t>
            </a:r>
            <a:r>
              <a:rPr lang="pt-BR" dirty="0" smtClean="0"/>
              <a:t>em sua</a:t>
            </a:r>
            <a:r>
              <a:rPr lang="pt-BR" dirty="0" smtClean="0"/>
              <a:t> </a:t>
            </a:r>
            <a:r>
              <a:rPr lang="pt-BR" dirty="0"/>
              <a:t>distância </a:t>
            </a:r>
            <a:r>
              <a:rPr lang="pt-BR" dirty="0" smtClean="0"/>
              <a:t>até os</a:t>
            </a:r>
            <a:r>
              <a:rPr lang="pt-BR" dirty="0" smtClean="0"/>
              <a:t> centroides dos clusters.</a:t>
            </a:r>
            <a:endParaRPr lang="pt-BR" dirty="0"/>
          </a:p>
          <a:p>
            <a:r>
              <a:rPr lang="pt-BR" dirty="0"/>
              <a:t>Redes Neurais Artificiais, e.g., </a:t>
            </a:r>
            <a:r>
              <a:rPr lang="pt-BR" dirty="0" smtClean="0"/>
              <a:t>auto-encoders.</a:t>
            </a:r>
          </a:p>
          <a:p>
            <a:pPr lvl="1"/>
            <a:r>
              <a:rPr lang="pt-BR" dirty="0" smtClean="0"/>
              <a:t>Os autoencoders são usados </a:t>
            </a:r>
            <a:r>
              <a:rPr lang="pt-BR" dirty="0"/>
              <a:t>para redução ou </a:t>
            </a:r>
            <a:r>
              <a:rPr lang="pt-BR" dirty="0" smtClean="0"/>
              <a:t>aumento </a:t>
            </a:r>
            <a:r>
              <a:rPr lang="pt-BR" dirty="0"/>
              <a:t>de dimensionalidade</a:t>
            </a:r>
            <a:r>
              <a:rPr lang="pt-BR" dirty="0" smtClean="0"/>
              <a:t>.</a:t>
            </a:r>
            <a:endParaRPr lang="pt-BR" dirty="0"/>
          </a:p>
          <a:p>
            <a:r>
              <a:rPr lang="pt-PT" dirty="0"/>
              <a:t>Análise de </a:t>
            </a:r>
            <a:r>
              <a:rPr lang="pt-PT" dirty="0" smtClean="0"/>
              <a:t>Componentes </a:t>
            </a:r>
            <a:r>
              <a:rPr lang="pt-PT" dirty="0"/>
              <a:t>P</a:t>
            </a:r>
            <a:r>
              <a:rPr lang="pt-PT" dirty="0" smtClean="0"/>
              <a:t>rincipais (</a:t>
            </a:r>
            <a:r>
              <a:rPr lang="pt-PT" i="1" dirty="0" smtClean="0"/>
              <a:t>Principal Component Analysis </a:t>
            </a:r>
            <a:r>
              <a:rPr lang="pt-PT" dirty="0" smtClean="0"/>
              <a:t>- PCA).</a:t>
            </a:r>
          </a:p>
          <a:p>
            <a:pPr lvl="1"/>
            <a:r>
              <a:rPr lang="pt-PT" dirty="0" smtClean="0"/>
              <a:t>Redução de dimensionalidade.</a:t>
            </a:r>
            <a:endParaRPr lang="pt-PT" dirty="0"/>
          </a:p>
        </p:txBody>
      </p:sp>
      <p:pic>
        <p:nvPicPr>
          <p:cNvPr id="4" name="Picture 3"/>
          <p:cNvPicPr>
            <a:picLocks noChangeAspect="1"/>
          </p:cNvPicPr>
          <p:nvPr/>
        </p:nvPicPr>
        <p:blipFill rotWithShape="1">
          <a:blip r:embed="rId3"/>
          <a:srcRect l="6800" t="13599" r="6000" b="10801"/>
          <a:stretch/>
        </p:blipFill>
        <p:spPr>
          <a:xfrm>
            <a:off x="838200" y="4887958"/>
            <a:ext cx="2144566" cy="1859280"/>
          </a:xfrm>
          <a:prstGeom prst="rect">
            <a:avLst/>
          </a:prstGeom>
        </p:spPr>
      </p:pic>
      <p:pic>
        <p:nvPicPr>
          <p:cNvPr id="5" name="Picture 4"/>
          <p:cNvPicPr>
            <a:picLocks noChangeAspect="1"/>
          </p:cNvPicPr>
          <p:nvPr/>
        </p:nvPicPr>
        <p:blipFill>
          <a:blip r:embed="rId4"/>
          <a:stretch>
            <a:fillRect/>
          </a:stretch>
        </p:blipFill>
        <p:spPr>
          <a:xfrm>
            <a:off x="3706225" y="4893673"/>
            <a:ext cx="4779550" cy="1853565"/>
          </a:xfrm>
          <a:prstGeom prst="rect">
            <a:avLst/>
          </a:prstGeom>
        </p:spPr>
      </p:pic>
      <p:pic>
        <p:nvPicPr>
          <p:cNvPr id="6" name="Picture 5"/>
          <p:cNvPicPr>
            <a:picLocks noChangeAspect="1"/>
          </p:cNvPicPr>
          <p:nvPr/>
        </p:nvPicPr>
        <p:blipFill>
          <a:blip r:embed="rId5"/>
          <a:stretch>
            <a:fillRect/>
          </a:stretch>
        </p:blipFill>
        <p:spPr>
          <a:xfrm>
            <a:off x="9086350" y="4899388"/>
            <a:ext cx="2466975" cy="1847850"/>
          </a:xfrm>
          <a:prstGeom prst="rect">
            <a:avLst/>
          </a:prstGeom>
        </p:spPr>
      </p:pic>
    </p:spTree>
    <p:extLst>
      <p:ext uri="{BB962C8B-B14F-4D97-AF65-F5344CB8AC3E}">
        <p14:creationId xmlns:p14="http://schemas.microsoft.com/office/powerpoint/2010/main" val="37889109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199" y="1825624"/>
            <a:ext cx="10959353" cy="4682751"/>
          </a:xfrm>
        </p:spPr>
        <p:txBody>
          <a:bodyPr>
            <a:normAutofit/>
          </a:bodyPr>
          <a:lstStyle/>
          <a:p>
            <a:r>
              <a:rPr lang="pt-BR" dirty="0"/>
              <a:t>Neste tipo de aprendizado, as máquinas </a:t>
            </a:r>
            <a:r>
              <a:rPr lang="pt-BR" dirty="0" smtClean="0"/>
              <a:t>têm </a:t>
            </a:r>
            <a:r>
              <a:rPr lang="pt-BR" dirty="0"/>
              <a:t>acesso a exemplos com e sem rótulos.</a:t>
            </a:r>
          </a:p>
          <a:p>
            <a:r>
              <a:rPr lang="pt-BR" dirty="0"/>
              <a:t>Geralmente envolve uma </a:t>
            </a:r>
            <a:r>
              <a:rPr lang="pt-BR" b="1" i="1" dirty="0"/>
              <a:t>pequena quantidade de dados </a:t>
            </a:r>
            <a:r>
              <a:rPr lang="pt-BR" dirty="0"/>
              <a:t>rotulados e uma </a:t>
            </a:r>
            <a:r>
              <a:rPr lang="pt-BR" b="1" i="1" dirty="0"/>
              <a:t>grande quantidade de dados não-rotulados</a:t>
            </a:r>
            <a:r>
              <a:rPr lang="pt-BR" dirty="0"/>
              <a:t>.</a:t>
            </a:r>
          </a:p>
          <a:p>
            <a:r>
              <a:rPr lang="pt-BR" dirty="0"/>
              <a:t>É de grande ajuda em casos onde se ter uma grande quantidade de dados rotulados é muito demorado, caro ou complexo.</a:t>
            </a:r>
          </a:p>
          <a:p>
            <a:r>
              <a:rPr lang="pt-BR" dirty="0"/>
              <a:t>Algoritmos de aprendizagem semi-supervisionada são o resultado da combinação de algoritmos supervisionados e não-supervisionados.</a:t>
            </a:r>
          </a:p>
          <a:p>
            <a:r>
              <a:rPr lang="pt-BR" dirty="0"/>
              <a:t>Uma maneira de realizar aprendizado semi-supervisionado é </a:t>
            </a:r>
            <a:r>
              <a:rPr lang="pt-BR" dirty="0" smtClean="0"/>
              <a:t>combinar, por exemplo, </a:t>
            </a:r>
            <a:r>
              <a:rPr lang="pt-BR" dirty="0"/>
              <a:t>algoritmos de </a:t>
            </a:r>
            <a:r>
              <a:rPr lang="pt-BR" b="1" i="1" dirty="0"/>
              <a:t>clustering</a:t>
            </a:r>
            <a:r>
              <a:rPr lang="pt-BR" dirty="0"/>
              <a:t> e </a:t>
            </a:r>
            <a:r>
              <a:rPr lang="pt-BR" b="1" i="1" dirty="0"/>
              <a:t>classificação</a:t>
            </a:r>
            <a:r>
              <a:rPr lang="pt-BR" dirty="0"/>
              <a:t>.</a:t>
            </a:r>
            <a:endParaRPr lang="pt-BR" b="1" i="1" dirty="0"/>
          </a:p>
        </p:txBody>
      </p:sp>
    </p:spTree>
    <p:extLst>
      <p:ext uri="{BB962C8B-B14F-4D97-AF65-F5344CB8AC3E}">
        <p14:creationId xmlns:p14="http://schemas.microsoft.com/office/powerpoint/2010/main" val="345818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disciplina</a:t>
            </a:r>
            <a:endParaRPr lang="pt-BR" dirty="0"/>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smtClean="0"/>
              <a:t>Introdução</a:t>
            </a:r>
            <a:r>
              <a:rPr lang="pt-BR" dirty="0" smtClean="0"/>
              <a:t> ao aprendizado de máquina.</a:t>
            </a:r>
          </a:p>
          <a:p>
            <a:r>
              <a:rPr lang="pt-BR" dirty="0" smtClean="0"/>
              <a:t>Curso introdutório onde veremos os </a:t>
            </a:r>
            <a:r>
              <a:rPr lang="pt-BR" b="1" i="1" dirty="0" smtClean="0"/>
              <a:t>conceitos básicos </a:t>
            </a:r>
            <a:r>
              <a:rPr lang="pt-BR" dirty="0" smtClean="0"/>
              <a:t>de funcionamento de alguns </a:t>
            </a:r>
            <a:r>
              <a:rPr lang="pt-BR" b="1" i="1" dirty="0" smtClean="0"/>
              <a:t>algoritmos de aprendizado de máquina</a:t>
            </a:r>
            <a:r>
              <a:rPr lang="pt-BR" dirty="0" smtClean="0"/>
              <a:t> ou </a:t>
            </a:r>
            <a:r>
              <a:rPr lang="pt-BR" dirty="0"/>
              <a:t>do </a:t>
            </a:r>
            <a:r>
              <a:rPr lang="pt-BR" dirty="0" smtClean="0"/>
              <a:t>Inglês</a:t>
            </a:r>
            <a:r>
              <a:rPr lang="pt-BR" dirty="0"/>
              <a:t>, </a:t>
            </a:r>
            <a:r>
              <a:rPr lang="pt-BR" b="1" i="1" dirty="0"/>
              <a:t>machine learning</a:t>
            </a:r>
            <a:r>
              <a:rPr lang="pt-BR" dirty="0"/>
              <a:t> </a:t>
            </a:r>
            <a:r>
              <a:rPr lang="pt-BR" dirty="0" smtClean="0"/>
              <a:t>(ML).</a:t>
            </a:r>
          </a:p>
          <a:p>
            <a:r>
              <a:rPr lang="pt-BR" dirty="0"/>
              <a:t>O curso será dividido em duas partes: T319 e T320</a:t>
            </a:r>
            <a:r>
              <a:rPr lang="pt-BR" dirty="0" smtClean="0"/>
              <a:t>.</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a:t>
            </a:r>
            <a:r>
              <a:rPr lang="pt-BR" dirty="0" smtClean="0"/>
              <a:t>introduzidos.</a:t>
            </a:r>
            <a:endParaRPr lang="pt-BR" dirty="0"/>
          </a:p>
          <a:p>
            <a:pPr lvl="1">
              <a:buFont typeface="Wingdings" panose="05000000000000000000" pitchFamily="2" charset="2"/>
              <a:buChar char="§"/>
            </a:pPr>
            <a:r>
              <a:rPr lang="pt-BR" dirty="0" smtClean="0"/>
              <a:t>Quizzes </a:t>
            </a:r>
            <a:r>
              <a:rPr lang="pt-BR" dirty="0"/>
              <a:t>e exercícios envolvendo o uso dos algoritmos discutidos. </a:t>
            </a:r>
            <a:endParaRPr lang="pt-BR" dirty="0" smtClean="0"/>
          </a:p>
          <a:p>
            <a:r>
              <a:rPr lang="pt-BR" dirty="0" smtClean="0"/>
              <a:t>Não nós aprofundaremos nos conceitos matemáticos envolvidos.</a:t>
            </a:r>
          </a:p>
          <a:p>
            <a:r>
              <a:rPr lang="pt-BR" dirty="0" smtClean="0"/>
              <a:t>Porém, precisamos conhecer Python e alguns conceitos de cálculo, álgebra linear e estatística.</a:t>
            </a:r>
          </a:p>
          <a:p>
            <a:endParaRPr lang="pt-BR" dirty="0" smtClean="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838200" y="1825624"/>
            <a:ext cx="11140440" cy="2807995"/>
          </a:xfrm>
        </p:spPr>
        <p:txBody>
          <a:bodyPr>
            <a:normAutofit fontScale="92500" lnSpcReduction="10000"/>
          </a:bodyPr>
          <a:lstStyle/>
          <a:p>
            <a:r>
              <a:rPr lang="pt-BR" b="1" dirty="0"/>
              <a:t>Exemplo</a:t>
            </a:r>
            <a:r>
              <a:rPr lang="pt-BR" dirty="0"/>
              <a:t>: Como </a:t>
            </a:r>
            <a:r>
              <a:rPr lang="pt-BR" b="1" i="1" dirty="0"/>
              <a:t>classificaríamos</a:t>
            </a:r>
            <a:r>
              <a:rPr lang="pt-BR" dirty="0"/>
              <a:t> milhões de textos </a:t>
            </a:r>
            <a:r>
              <a:rPr lang="pt-BR" b="1" i="1" dirty="0"/>
              <a:t>não-rotulados</a:t>
            </a:r>
            <a:r>
              <a:rPr lang="pt-BR" dirty="0"/>
              <a:t> da internet em categorias como economia, esportes, política, entretenimento, etc.?</a:t>
            </a:r>
          </a:p>
          <a:p>
            <a:r>
              <a:rPr lang="pt-BR" dirty="0" smtClean="0"/>
              <a:t>Poderíamos usar </a:t>
            </a:r>
            <a:r>
              <a:rPr lang="pt-BR" b="1" i="1" dirty="0" smtClean="0"/>
              <a:t>clustering</a:t>
            </a:r>
            <a:r>
              <a:rPr lang="pt-BR" dirty="0" smtClean="0"/>
              <a:t> para agrupar </a:t>
            </a:r>
            <a:r>
              <a:rPr lang="pt-BR" dirty="0"/>
              <a:t>a quantidade massiva de textos e </a:t>
            </a:r>
            <a:r>
              <a:rPr lang="pt-BR" dirty="0" smtClean="0"/>
              <a:t>usar </a:t>
            </a:r>
            <a:r>
              <a:rPr lang="pt-BR" dirty="0"/>
              <a:t>apenas os exemplos mais representativos de cada </a:t>
            </a:r>
            <a:r>
              <a:rPr lang="pt-BR" b="1" i="1" dirty="0"/>
              <a:t>cluster</a:t>
            </a:r>
            <a:r>
              <a:rPr lang="pt-BR" dirty="0"/>
              <a:t> (quantidade bem menor de textos) para </a:t>
            </a:r>
            <a:r>
              <a:rPr lang="pt-BR" b="1" i="1" dirty="0" smtClean="0"/>
              <a:t>rotular manualmente</a:t>
            </a:r>
            <a:r>
              <a:rPr lang="pt-BR" dirty="0" smtClean="0"/>
              <a:t>. </a:t>
            </a:r>
            <a:endParaRPr lang="pt-BR" dirty="0"/>
          </a:p>
          <a:p>
            <a:r>
              <a:rPr lang="pt-BR" dirty="0"/>
              <a:t>Esses </a:t>
            </a:r>
            <a:r>
              <a:rPr lang="pt-BR" b="1" i="1" dirty="0"/>
              <a:t>exemplos rotulados </a:t>
            </a:r>
            <a:r>
              <a:rPr lang="pt-BR" dirty="0"/>
              <a:t>são usados para treinar um </a:t>
            </a:r>
            <a:r>
              <a:rPr lang="pt-BR" b="1" i="1" dirty="0"/>
              <a:t>classificador</a:t>
            </a:r>
            <a:r>
              <a:rPr lang="pt-BR" dirty="0"/>
              <a:t>. </a:t>
            </a:r>
          </a:p>
          <a:p>
            <a:r>
              <a:rPr lang="pt-BR" dirty="0" smtClean="0"/>
              <a:t>Após o treinamento, </a:t>
            </a:r>
            <a:r>
              <a:rPr lang="pt-BR" dirty="0"/>
              <a:t>o </a:t>
            </a:r>
            <a:r>
              <a:rPr lang="pt-BR" b="1" i="1" dirty="0"/>
              <a:t>classificador</a:t>
            </a:r>
            <a:r>
              <a:rPr lang="pt-BR" dirty="0"/>
              <a:t> classifica automaticamente todos os textos</a:t>
            </a:r>
            <a:r>
              <a:rPr lang="pt-BR" dirty="0" smtClean="0"/>
              <a:t>.</a:t>
            </a:r>
            <a:endParaRPr lang="nl-B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685" y="4633620"/>
            <a:ext cx="8619470" cy="2224380"/>
          </a:xfrm>
          <a:prstGeom prst="rect">
            <a:avLst/>
          </a:prstGeom>
        </p:spPr>
      </p:pic>
    </p:spTree>
    <p:extLst>
      <p:ext uri="{BB962C8B-B14F-4D97-AF65-F5344CB8AC3E}">
        <p14:creationId xmlns:p14="http://schemas.microsoft.com/office/powerpoint/2010/main" val="3987646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mc="http://schemas.openxmlformats.org/markup-compatibility/2006" xmlns:a14="http://schemas.microsoft.com/office/drawing/2010/main" xmlns="" xmlns:a16="http://schemas.microsoft.com/office/drawing/2014/main" id="{071E0B55-13FE-4ADE-80F7-AFEDEF27C875}"/>
              </a:ext>
            </a:extLst>
          </p:cNvPr>
          <p:cNvSpPr>
            <a:spLocks noGrp="1"/>
          </p:cNvSpPr>
          <p:nvPr>
            <p:ph idx="1"/>
          </p:nvPr>
        </p:nvSpPr>
        <p:spPr>
          <a:xfrm>
            <a:off x="838199" y="1856934"/>
            <a:ext cx="11049529" cy="5001065"/>
          </a:xfrm>
        </p:spPr>
        <p:txBody>
          <a:bodyPr>
            <a:normAutofit fontScale="92500" lnSpcReduction="20000"/>
          </a:bodyPr>
          <a:lstStyle/>
          <a:p>
            <a:r>
              <a:rPr lang="pt-BR" dirty="0"/>
              <a:t>Abordagem totalmente diferente das anteriores pois </a:t>
            </a:r>
            <a:r>
              <a:rPr lang="pt-BR" b="1" i="1" dirty="0"/>
              <a:t>não temos exemplos de treinamento</a:t>
            </a:r>
            <a:r>
              <a:rPr lang="pt-BR" dirty="0"/>
              <a:t>, sejam eles rotulados ou não.</a:t>
            </a:r>
          </a:p>
          <a:p>
            <a:pPr marL="171450" indent="-171450"/>
            <a:r>
              <a:rPr lang="pt-BR" dirty="0"/>
              <a:t>O algoritmo de </a:t>
            </a:r>
            <a:r>
              <a:rPr lang="pt-BR" dirty="0" smtClean="0"/>
              <a:t>aprendizado </a:t>
            </a:r>
            <a:r>
              <a:rPr lang="pt-BR" dirty="0"/>
              <a:t>por reforço, chamado de </a:t>
            </a:r>
            <a:r>
              <a:rPr lang="pt-BR" b="1" i="1" dirty="0"/>
              <a:t>agente</a:t>
            </a:r>
            <a:r>
              <a:rPr lang="pt-BR" dirty="0"/>
              <a:t> nesse contexto, aprende como se comportar em um </a:t>
            </a:r>
            <a:r>
              <a:rPr lang="pt-BR" b="1" i="1" dirty="0"/>
              <a:t>ambiente</a:t>
            </a:r>
            <a:r>
              <a:rPr lang="pt-BR" dirty="0"/>
              <a:t> através de interações do tipo </a:t>
            </a:r>
            <a:r>
              <a:rPr lang="pt-BR" b="1" i="1" dirty="0"/>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em que está inserido, seleciona e executa </a:t>
            </a:r>
            <a:r>
              <a:rPr lang="pt-BR" b="1" i="1" dirty="0"/>
              <a:t>ações </a:t>
            </a:r>
            <a:r>
              <a:rPr lang="pt-BR" dirty="0"/>
              <a:t>e recebe uma </a:t>
            </a:r>
            <a:r>
              <a:rPr lang="pt-BR" b="1" i="1" dirty="0"/>
              <a:t>recompensa </a:t>
            </a:r>
            <a:r>
              <a:rPr lang="pt-BR" dirty="0"/>
              <a:t>(ou </a:t>
            </a:r>
            <a:r>
              <a:rPr lang="pt-BR" b="1" i="1" dirty="0"/>
              <a:t>reforço</a:t>
            </a:r>
            <a:r>
              <a:rPr lang="pt-BR" dirty="0"/>
              <a:t>) em consequência das </a:t>
            </a:r>
            <a:r>
              <a:rPr lang="pt-BR" b="1" i="1" dirty="0"/>
              <a:t>ações</a:t>
            </a:r>
            <a:r>
              <a:rPr lang="pt-BR" dirty="0"/>
              <a:t> tomadas.</a:t>
            </a:r>
          </a:p>
          <a:p>
            <a:r>
              <a:rPr lang="pt-BR" dirty="0"/>
              <a:t>Seguindo estes passos, o agente deve aprender por si só qual a melhor </a:t>
            </a:r>
            <a:r>
              <a:rPr lang="pt-BR" b="1" i="1" dirty="0"/>
              <a:t>estratégia</a:t>
            </a:r>
            <a:r>
              <a:rPr lang="pt-BR" dirty="0"/>
              <a:t>, chamada de </a:t>
            </a:r>
            <a:r>
              <a:rPr lang="pt-BR" b="1" i="1" dirty="0"/>
              <a:t>política</a:t>
            </a:r>
            <a:r>
              <a:rPr lang="pt-BR" dirty="0"/>
              <a:t>, para obter a maior recompensa possível ao longo do tempo.</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estiver em uma determinada situação, ou seja, o </a:t>
            </a:r>
            <a:r>
              <a:rPr lang="pt-BR" b="1" i="1" dirty="0"/>
              <a:t>estado</a:t>
            </a:r>
            <a:r>
              <a:rPr lang="pt-BR" dirty="0"/>
              <a:t> do </a:t>
            </a:r>
            <a:r>
              <a:rPr lang="pt-BR" b="1" i="1" dirty="0"/>
              <a:t>ambiente</a:t>
            </a:r>
            <a:r>
              <a:rPr lang="pt-BR" dirty="0"/>
              <a:t>.</a:t>
            </a:r>
          </a:p>
          <a:p>
            <a:r>
              <a:rPr lang="pt-BR" dirty="0" smtClean="0"/>
              <a:t>Portanto, a </a:t>
            </a:r>
            <a:r>
              <a:rPr lang="pt-BR" b="1" i="1" dirty="0" smtClean="0"/>
              <a:t>política</a:t>
            </a:r>
            <a:r>
              <a:rPr lang="pt-BR" dirty="0" smtClean="0"/>
              <a:t> </a:t>
            </a:r>
            <a:r>
              <a:rPr lang="pt-BR" dirty="0"/>
              <a:t>é uma função que mapeia os </a:t>
            </a:r>
            <a:r>
              <a:rPr lang="pt-BR" b="1" i="1" dirty="0"/>
              <a:t>estados</a:t>
            </a:r>
            <a:r>
              <a:rPr lang="pt-BR" dirty="0"/>
              <a:t> do </a:t>
            </a:r>
            <a:r>
              <a:rPr lang="pt-BR" b="1" i="1" dirty="0"/>
              <a:t>ambiente</a:t>
            </a:r>
            <a:r>
              <a:rPr lang="pt-BR" dirty="0"/>
              <a:t> em </a:t>
            </a:r>
            <a:r>
              <a:rPr lang="pt-BR" b="1" i="1" dirty="0"/>
              <a:t>ações</a:t>
            </a:r>
            <a:r>
              <a:rPr lang="pt-BR" dirty="0"/>
              <a:t> que o </a:t>
            </a:r>
            <a:r>
              <a:rPr lang="pt-BR" b="1" i="1" dirty="0"/>
              <a:t>agente</a:t>
            </a:r>
            <a:r>
              <a:rPr lang="pt-BR" dirty="0"/>
              <a:t> deve tomar.</a:t>
            </a:r>
          </a:p>
        </p:txBody>
      </p:sp>
      <p:pic>
        <p:nvPicPr>
          <p:cNvPr id="5" name="Picture 4"/>
          <p:cNvPicPr>
            <a:picLocks noChangeAspect="1"/>
          </p:cNvPicPr>
          <p:nvPr/>
        </p:nvPicPr>
        <p:blipFill rotWithShape="1">
          <a:blip r:embed="rId3"/>
          <a:srcRect l="29126" t="5625" r="5293" b="7416"/>
          <a:stretch/>
        </p:blipFill>
        <p:spPr>
          <a:xfrm>
            <a:off x="6682154" y="26296"/>
            <a:ext cx="2321697" cy="1762140"/>
          </a:xfrm>
          <a:prstGeom prst="rect">
            <a:avLst/>
          </a:prstGeom>
        </p:spPr>
      </p:pic>
      <p:pic>
        <p:nvPicPr>
          <p:cNvPr id="3074" name="Picture 2" descr="Three Things to Know About Reinforcement Learning"/>
          <p:cNvPicPr>
            <a:picLocks noChangeAspect="1" noChangeArrowheads="1"/>
          </p:cNvPicPr>
          <p:nvPr/>
        </p:nvPicPr>
        <p:blipFill rotWithShape="1">
          <a:blip r:embed="rId4">
            <a:extLst>
              <a:ext uri="{28A0092B-C50C-407E-A947-70E740481C1C}">
                <a14:useLocalDpi xmlns:a14="http://schemas.microsoft.com/office/drawing/2010/main" val="0"/>
              </a:ext>
            </a:extLst>
          </a:blip>
          <a:srcRect l="4336" t="1757" r="5362" b="1946"/>
          <a:stretch/>
        </p:blipFill>
        <p:spPr bwMode="auto">
          <a:xfrm>
            <a:off x="9340948" y="143707"/>
            <a:ext cx="2658793" cy="142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84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5680" cy="1325563"/>
          </a:xfrm>
        </p:spPr>
        <p:txBody>
          <a:bodyPr/>
          <a:lstStyle/>
          <a:p>
            <a:r>
              <a:rPr lang="pt-BR" dirty="0" smtClean="0"/>
              <a:t>Principais Algoritmos de </a:t>
            </a:r>
            <a:r>
              <a:rPr lang="pt-BR" dirty="0"/>
              <a:t>Aprendizado Por Reforço</a:t>
            </a:r>
            <a:endParaRPr lang="nl-BE" dirty="0"/>
          </a:p>
        </p:txBody>
      </p:sp>
      <p:sp>
        <p:nvSpPr>
          <p:cNvPr id="3" name="Content Placeholder 2"/>
          <p:cNvSpPr>
            <a:spLocks noGrp="1"/>
          </p:cNvSpPr>
          <p:nvPr>
            <p:ph idx="1"/>
          </p:nvPr>
        </p:nvSpPr>
        <p:spPr>
          <a:xfrm>
            <a:off x="838199" y="1825625"/>
            <a:ext cx="11155681" cy="3078179"/>
          </a:xfrm>
        </p:spPr>
        <p:txBody>
          <a:bodyPr>
            <a:normAutofit fontScale="92500" lnSpcReduction="10000"/>
          </a:bodyPr>
          <a:lstStyle/>
          <a:p>
            <a:r>
              <a:rPr lang="pt-BR" dirty="0" smtClean="0"/>
              <a:t>Q-Learning</a:t>
            </a:r>
          </a:p>
          <a:p>
            <a:pPr lvl="1"/>
            <a:r>
              <a:rPr lang="pt-BR" dirty="0" smtClean="0"/>
              <a:t>Usado </a:t>
            </a:r>
            <a:r>
              <a:rPr lang="pt-BR" dirty="0"/>
              <a:t>para encontrar </a:t>
            </a:r>
            <a:r>
              <a:rPr lang="pt-BR" dirty="0" smtClean="0"/>
              <a:t>uma </a:t>
            </a:r>
            <a:r>
              <a:rPr lang="pt-BR" b="1" i="1" dirty="0"/>
              <a:t>política</a:t>
            </a:r>
            <a:r>
              <a:rPr lang="pt-BR" dirty="0"/>
              <a:t> </a:t>
            </a:r>
            <a:r>
              <a:rPr lang="pt-BR" dirty="0" smtClean="0"/>
              <a:t>ótima </a:t>
            </a:r>
            <a:r>
              <a:rPr lang="pt-BR" dirty="0"/>
              <a:t>de seleção de </a:t>
            </a:r>
            <a:r>
              <a:rPr lang="pt-BR" b="1" i="1" dirty="0" smtClean="0"/>
              <a:t>ações</a:t>
            </a:r>
            <a:r>
              <a:rPr lang="pt-BR" dirty="0" smtClean="0"/>
              <a:t> </a:t>
            </a:r>
            <a:r>
              <a:rPr lang="pt-BR" dirty="0"/>
              <a:t>usando </a:t>
            </a:r>
            <a:r>
              <a:rPr lang="pt-BR" dirty="0" smtClean="0"/>
              <a:t>a </a:t>
            </a:r>
            <a:r>
              <a:rPr lang="pt-BR" b="1" i="1" dirty="0" smtClean="0"/>
              <a:t>função-Q</a:t>
            </a:r>
            <a:r>
              <a:rPr lang="pt-BR" dirty="0"/>
              <a:t>.</a:t>
            </a:r>
          </a:p>
          <a:p>
            <a:pPr lvl="1"/>
            <a:r>
              <a:rPr lang="pt-BR" b="1" i="1" dirty="0" smtClean="0"/>
              <a:t>Q</a:t>
            </a:r>
            <a:r>
              <a:rPr lang="pt-BR" i="1" dirty="0" smtClean="0"/>
              <a:t>, </a:t>
            </a:r>
            <a:r>
              <a:rPr lang="pt-BR" dirty="0" smtClean="0"/>
              <a:t>ou </a:t>
            </a:r>
            <a:r>
              <a:rPr lang="pt-BR" b="1" i="1" dirty="0" smtClean="0"/>
              <a:t>valor-Q</a:t>
            </a:r>
            <a:r>
              <a:rPr lang="pt-BR" dirty="0" smtClean="0"/>
              <a:t>, representa a </a:t>
            </a:r>
            <a:r>
              <a:rPr lang="pt-BR" b="1" i="1" dirty="0" smtClean="0"/>
              <a:t>qualidade</a:t>
            </a:r>
            <a:r>
              <a:rPr lang="pt-BR" dirty="0" smtClean="0"/>
              <a:t> de uma </a:t>
            </a:r>
            <a:r>
              <a:rPr lang="pt-BR" dirty="0"/>
              <a:t>dada </a:t>
            </a:r>
            <a:r>
              <a:rPr lang="pt-BR" b="1" i="1" dirty="0" smtClean="0"/>
              <a:t>ação</a:t>
            </a:r>
            <a:r>
              <a:rPr lang="pt-BR" dirty="0" smtClean="0"/>
              <a:t> em um determinado </a:t>
            </a:r>
            <a:r>
              <a:rPr lang="pt-BR" b="1" i="1" dirty="0" smtClean="0"/>
              <a:t>estado</a:t>
            </a:r>
            <a:r>
              <a:rPr lang="pt-BR" dirty="0" smtClean="0"/>
              <a:t>.</a:t>
            </a:r>
          </a:p>
          <a:p>
            <a:r>
              <a:rPr lang="pt-BR" dirty="0" smtClean="0"/>
              <a:t>Deep</a:t>
            </a:r>
            <a:r>
              <a:rPr lang="pt-BR" dirty="0"/>
              <a:t> </a:t>
            </a:r>
            <a:r>
              <a:rPr lang="pt-BR" dirty="0" smtClean="0"/>
              <a:t>Q-Learning</a:t>
            </a:r>
          </a:p>
          <a:p>
            <a:pPr lvl="1"/>
            <a:r>
              <a:rPr lang="pt-BR" dirty="0" smtClean="0"/>
              <a:t>Junção de Deep Learning + Q-Learning. </a:t>
            </a:r>
          </a:p>
          <a:p>
            <a:pPr lvl="1"/>
            <a:r>
              <a:rPr lang="pt-BR" dirty="0" smtClean="0"/>
              <a:t>Redes neurais profundas possibilitam que Q-Learning seja aplicado a problemas com número gigantesco de </a:t>
            </a:r>
            <a:r>
              <a:rPr lang="pt-BR" b="1" i="1" dirty="0" smtClean="0"/>
              <a:t>estados</a:t>
            </a:r>
            <a:r>
              <a:rPr lang="pt-BR" dirty="0" smtClean="0"/>
              <a:t> e </a:t>
            </a:r>
            <a:r>
              <a:rPr lang="pt-BR" b="1" i="1" dirty="0" smtClean="0"/>
              <a:t>ações</a:t>
            </a:r>
            <a:r>
              <a:rPr lang="pt-BR" dirty="0" smtClean="0"/>
              <a:t>.</a:t>
            </a:r>
          </a:p>
          <a:p>
            <a:pPr lvl="1"/>
            <a:r>
              <a:rPr lang="pt-BR" dirty="0" smtClean="0"/>
              <a:t>O Q-Learning tabela a </a:t>
            </a:r>
            <a:r>
              <a:rPr lang="pt-BR" b="1" i="1" dirty="0" smtClean="0"/>
              <a:t>função-Q</a:t>
            </a:r>
            <a:r>
              <a:rPr lang="pt-BR" dirty="0" smtClean="0"/>
              <a:t>, já o Deep Q-Learning encontra uma </a:t>
            </a:r>
            <a:r>
              <a:rPr lang="pt-BR" b="1" i="1" dirty="0" smtClean="0"/>
              <a:t>função</a:t>
            </a:r>
            <a:r>
              <a:rPr lang="pt-BR" dirty="0" smtClean="0"/>
              <a:t> que aproxime a </a:t>
            </a:r>
            <a:r>
              <a:rPr lang="pt-BR" b="1" i="1" dirty="0" smtClean="0"/>
              <a:t>função-Q</a:t>
            </a:r>
            <a:r>
              <a:rPr lang="pt-BR" dirty="0" smtClean="0"/>
              <a:t>.</a:t>
            </a:r>
            <a:endParaRPr lang="nl-BE" dirty="0"/>
          </a:p>
        </p:txBody>
      </p:sp>
      <p:pic>
        <p:nvPicPr>
          <p:cNvPr id="4" name="Picture 3"/>
          <p:cNvPicPr>
            <a:picLocks noChangeAspect="1"/>
          </p:cNvPicPr>
          <p:nvPr/>
        </p:nvPicPr>
        <p:blipFill>
          <a:blip r:embed="rId3"/>
          <a:stretch>
            <a:fillRect/>
          </a:stretch>
        </p:blipFill>
        <p:spPr>
          <a:xfrm>
            <a:off x="7101840" y="4903804"/>
            <a:ext cx="4065139" cy="1890475"/>
          </a:xfrm>
          <a:prstGeom prst="rect">
            <a:avLst/>
          </a:prstGeom>
        </p:spPr>
      </p:pic>
      <p:pic>
        <p:nvPicPr>
          <p:cNvPr id="5" name="Picture 4"/>
          <p:cNvPicPr>
            <a:picLocks noChangeAspect="1"/>
          </p:cNvPicPr>
          <p:nvPr/>
        </p:nvPicPr>
        <p:blipFill>
          <a:blip r:embed="rId4"/>
          <a:stretch>
            <a:fillRect/>
          </a:stretch>
        </p:blipFill>
        <p:spPr>
          <a:xfrm>
            <a:off x="769821" y="4872252"/>
            <a:ext cx="4762299" cy="1953764"/>
          </a:xfrm>
          <a:prstGeom prst="rect">
            <a:avLst/>
          </a:prstGeom>
        </p:spPr>
      </p:pic>
    </p:spTree>
    <p:extLst>
      <p:ext uri="{BB962C8B-B14F-4D97-AF65-F5344CB8AC3E}">
        <p14:creationId xmlns:p14="http://schemas.microsoft.com/office/powerpoint/2010/main" val="2577708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a:t>
            </a:r>
            <a:r>
              <a:rPr lang="pt-PT" dirty="0"/>
              <a:t>Metaheurístico</a:t>
            </a:r>
            <a:endParaRPr lang="pt-BR" dirty="0"/>
          </a:p>
        </p:txBody>
      </p:sp>
      <p:sp>
        <p:nvSpPr>
          <p:cNvPr id="3" name="Content Placeholder 2"/>
          <p:cNvSpPr>
            <a:spLocks noGrp="1"/>
          </p:cNvSpPr>
          <p:nvPr>
            <p:ph idx="1"/>
          </p:nvPr>
        </p:nvSpPr>
        <p:spPr>
          <a:xfrm>
            <a:off x="838199" y="1825624"/>
            <a:ext cx="11146971" cy="5032375"/>
          </a:xfrm>
        </p:spPr>
        <p:txBody>
          <a:bodyPr>
            <a:normAutofit/>
          </a:bodyPr>
          <a:lstStyle/>
          <a:p>
            <a:pPr algn="just"/>
            <a:r>
              <a:rPr lang="pt-BR" dirty="0" smtClean="0"/>
              <a:t>Uma </a:t>
            </a:r>
            <a:r>
              <a:rPr lang="pt-BR" b="1" i="1" dirty="0" smtClean="0"/>
              <a:t>metaheurística</a:t>
            </a:r>
            <a:r>
              <a:rPr lang="pt-BR" dirty="0" smtClean="0"/>
              <a:t> </a:t>
            </a:r>
            <a:r>
              <a:rPr lang="pt-BR" dirty="0"/>
              <a:t>é um </a:t>
            </a:r>
            <a:r>
              <a:rPr lang="pt-BR" dirty="0" smtClean="0"/>
              <a:t>método </a:t>
            </a:r>
            <a:r>
              <a:rPr lang="pt-BR" b="1" i="1" dirty="0" smtClean="0"/>
              <a:t>heurístico</a:t>
            </a:r>
            <a:r>
              <a:rPr lang="pt-BR" dirty="0" smtClean="0"/>
              <a:t> usado para </a:t>
            </a:r>
            <a:r>
              <a:rPr lang="pt-BR" dirty="0"/>
              <a:t>resolver de forma </a:t>
            </a:r>
            <a:r>
              <a:rPr lang="pt-BR" b="1" i="1" dirty="0"/>
              <a:t>genérica</a:t>
            </a:r>
            <a:r>
              <a:rPr lang="pt-BR" dirty="0"/>
              <a:t> problemas de </a:t>
            </a:r>
            <a:r>
              <a:rPr lang="pt-BR" dirty="0" smtClean="0"/>
              <a:t>otimização.</a:t>
            </a:r>
          </a:p>
          <a:p>
            <a:pPr lvl="1" algn="just">
              <a:buFont typeface="Wingdings" panose="05000000000000000000" pitchFamily="2" charset="2"/>
              <a:buChar char="§"/>
            </a:pPr>
            <a:r>
              <a:rPr lang="pt-BR" b="1" i="1" dirty="0"/>
              <a:t>Heurística</a:t>
            </a:r>
            <a:r>
              <a:rPr lang="pt-BR" dirty="0"/>
              <a:t> é um método ou processo criado com o objetivo de encontrar soluções, </a:t>
            </a:r>
            <a:r>
              <a:rPr lang="pt-BR" dirty="0" smtClean="0"/>
              <a:t>de </a:t>
            </a:r>
            <a:r>
              <a:rPr lang="pt-BR" b="1" i="1" dirty="0" smtClean="0"/>
              <a:t>forma rápida </a:t>
            </a:r>
            <a:r>
              <a:rPr lang="pt-BR" dirty="0" smtClean="0"/>
              <a:t>e muitas </a:t>
            </a:r>
            <a:r>
              <a:rPr lang="pt-BR" dirty="0"/>
              <a:t>vezes </a:t>
            </a:r>
            <a:r>
              <a:rPr lang="pt-BR" b="1" i="1" dirty="0"/>
              <a:t>sub-ótimas</a:t>
            </a:r>
            <a:r>
              <a:rPr lang="pt-BR" dirty="0"/>
              <a:t>, para </a:t>
            </a:r>
            <a:r>
              <a:rPr lang="pt-BR" dirty="0" smtClean="0"/>
              <a:t>problemas complexos.</a:t>
            </a:r>
          </a:p>
          <a:p>
            <a:pPr algn="just"/>
            <a:r>
              <a:rPr lang="pt-BR" b="1" i="1" dirty="0" smtClean="0"/>
              <a:t>Metaheurísticas</a:t>
            </a:r>
            <a:r>
              <a:rPr lang="pt-BR" dirty="0" smtClean="0"/>
              <a:t> </a:t>
            </a:r>
            <a:r>
              <a:rPr lang="pt-BR" dirty="0"/>
              <a:t>são geralmente aplicadas a problemas para os quais não se conhece </a:t>
            </a:r>
            <a:r>
              <a:rPr lang="pt-BR" dirty="0" smtClean="0"/>
              <a:t>um algoritmo </a:t>
            </a:r>
            <a:r>
              <a:rPr lang="pt-BR" dirty="0"/>
              <a:t>eficiente </a:t>
            </a:r>
            <a:r>
              <a:rPr lang="pt-BR" dirty="0" smtClean="0"/>
              <a:t>(e.g., problemas </a:t>
            </a:r>
            <a:r>
              <a:rPr lang="pt-BR" dirty="0"/>
              <a:t>NP-completos).</a:t>
            </a:r>
            <a:endParaRPr lang="pt-BR" dirty="0" smtClean="0"/>
          </a:p>
          <a:p>
            <a:pPr algn="just"/>
            <a:r>
              <a:rPr lang="pt-BR" dirty="0" smtClean="0"/>
              <a:t>Características das metaheurísticas:</a:t>
            </a:r>
          </a:p>
          <a:p>
            <a:pPr lvl="1" algn="just">
              <a:buFont typeface="Wingdings" panose="05000000000000000000" pitchFamily="2" charset="2"/>
              <a:buChar char="§"/>
            </a:pPr>
            <a:r>
              <a:rPr lang="pt-BR" dirty="0" smtClean="0"/>
              <a:t>não </a:t>
            </a:r>
            <a:r>
              <a:rPr lang="pt-BR" dirty="0"/>
              <a:t>garantem que uma solução globalmente ótima </a:t>
            </a:r>
            <a:r>
              <a:rPr lang="pt-BR" dirty="0" smtClean="0"/>
              <a:t>seja encontrada, mas </a:t>
            </a:r>
            <a:r>
              <a:rPr lang="pt-BR" dirty="0"/>
              <a:t>podem encontrar </a:t>
            </a:r>
            <a:r>
              <a:rPr lang="pt-BR" dirty="0" smtClean="0"/>
              <a:t>uma solução </a:t>
            </a:r>
            <a:r>
              <a:rPr lang="pt-BR" dirty="0"/>
              <a:t>suficientemente </a:t>
            </a:r>
            <a:r>
              <a:rPr lang="pt-BR" dirty="0" smtClean="0"/>
              <a:t>boa.</a:t>
            </a:r>
          </a:p>
          <a:p>
            <a:pPr lvl="1" algn="just">
              <a:buFont typeface="Wingdings" panose="05000000000000000000" pitchFamily="2" charset="2"/>
              <a:buChar char="§"/>
            </a:pPr>
            <a:r>
              <a:rPr lang="pt-BR" dirty="0" smtClean="0"/>
              <a:t>são </a:t>
            </a:r>
            <a:r>
              <a:rPr lang="pt-BR" dirty="0"/>
              <a:t>estratégias que orientam o processo de busca</a:t>
            </a:r>
            <a:r>
              <a:rPr lang="pt-BR" dirty="0" smtClean="0"/>
              <a:t>.</a:t>
            </a:r>
          </a:p>
          <a:p>
            <a:pPr lvl="1" algn="just">
              <a:buFont typeface="Wingdings" panose="05000000000000000000" pitchFamily="2" charset="2"/>
              <a:buChar char="§"/>
            </a:pPr>
            <a:r>
              <a:rPr lang="pt-BR" dirty="0"/>
              <a:t>não são específicas do </a:t>
            </a:r>
            <a:r>
              <a:rPr lang="pt-BR" dirty="0" smtClean="0"/>
              <a:t>problema, ou seja, são genéricas.</a:t>
            </a:r>
          </a:p>
          <a:p>
            <a:pPr lvl="1" algn="just">
              <a:buFont typeface="Wingdings" panose="05000000000000000000" pitchFamily="2" charset="2"/>
              <a:buChar char="§"/>
            </a:pPr>
            <a:r>
              <a:rPr lang="pt-BR" dirty="0"/>
              <a:t>f</a:t>
            </a:r>
            <a:r>
              <a:rPr lang="pt-BR" dirty="0" smtClean="0"/>
              <a:t>uncionam bem mesmo </a:t>
            </a:r>
            <a:r>
              <a:rPr lang="pt-BR" dirty="0"/>
              <a:t>com capacidade de computação </a:t>
            </a:r>
            <a:r>
              <a:rPr lang="pt-BR" dirty="0" smtClean="0"/>
              <a:t>limitada.</a:t>
            </a:r>
            <a:endParaRPr lang="pt-BR" dirty="0"/>
          </a:p>
        </p:txBody>
      </p:sp>
    </p:spTree>
    <p:extLst>
      <p:ext uri="{BB962C8B-B14F-4D97-AF65-F5344CB8AC3E}">
        <p14:creationId xmlns:p14="http://schemas.microsoft.com/office/powerpoint/2010/main" val="14576761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6434" cy="1325563"/>
          </a:xfrm>
        </p:spPr>
        <p:txBody>
          <a:bodyPr/>
          <a:lstStyle/>
          <a:p>
            <a:r>
              <a:rPr lang="pt-BR" dirty="0" smtClean="0"/>
              <a:t>Principais Algoritmos de Aprendizado Metaheurístico</a:t>
            </a:r>
            <a:endParaRPr lang="nl-BE" dirty="0"/>
          </a:p>
        </p:txBody>
      </p:sp>
      <p:sp>
        <p:nvSpPr>
          <p:cNvPr id="3" name="Content Placeholder 2"/>
          <p:cNvSpPr>
            <a:spLocks noGrp="1"/>
          </p:cNvSpPr>
          <p:nvPr>
            <p:ph idx="1"/>
          </p:nvPr>
        </p:nvSpPr>
        <p:spPr>
          <a:xfrm>
            <a:off x="838199" y="1690687"/>
            <a:ext cx="11245645" cy="2495299"/>
          </a:xfrm>
        </p:spPr>
        <p:txBody>
          <a:bodyPr>
            <a:normAutofit fontScale="92500" lnSpcReduction="10000"/>
          </a:bodyPr>
          <a:lstStyle/>
          <a:p>
            <a:r>
              <a:rPr lang="pt-BR" dirty="0" smtClean="0"/>
              <a:t>Algoritmo Genético (</a:t>
            </a:r>
            <a:r>
              <a:rPr lang="pt-BR" i="1" dirty="0" smtClean="0"/>
              <a:t>Genetic Algorithm</a:t>
            </a:r>
            <a:r>
              <a:rPr lang="pt-BR" dirty="0" smtClean="0"/>
              <a:t> - GA).</a:t>
            </a:r>
          </a:p>
          <a:p>
            <a:pPr lvl="1">
              <a:buFont typeface="Wingdings" panose="05000000000000000000" pitchFamily="2" charset="2"/>
              <a:buChar char="§"/>
            </a:pPr>
            <a:r>
              <a:rPr lang="pt-BR" dirty="0"/>
              <a:t>I</a:t>
            </a:r>
            <a:r>
              <a:rPr lang="pt-BR" dirty="0" smtClean="0"/>
              <a:t>nspirados </a:t>
            </a:r>
            <a:r>
              <a:rPr lang="pt-BR" dirty="0"/>
              <a:t>pelo processo de seleção </a:t>
            </a:r>
            <a:r>
              <a:rPr lang="pt-BR" dirty="0" smtClean="0"/>
              <a:t>natural.</a:t>
            </a:r>
          </a:p>
          <a:p>
            <a:r>
              <a:rPr lang="pt-BR" dirty="0"/>
              <a:t>Optimização por enxame de </a:t>
            </a:r>
            <a:r>
              <a:rPr lang="pt-BR" dirty="0" smtClean="0"/>
              <a:t>partículas (</a:t>
            </a:r>
            <a:r>
              <a:rPr lang="pt-BR" i="1" dirty="0" smtClean="0"/>
              <a:t>P</a:t>
            </a:r>
            <a:r>
              <a:rPr lang="fr-FR" i="1" dirty="0" smtClean="0"/>
              <a:t>article </a:t>
            </a:r>
            <a:r>
              <a:rPr lang="fr-FR" i="1" dirty="0" err="1"/>
              <a:t>S</a:t>
            </a:r>
            <a:r>
              <a:rPr lang="fr-FR" i="1" dirty="0" err="1" smtClean="0"/>
              <a:t>warm</a:t>
            </a:r>
            <a:r>
              <a:rPr lang="fr-FR" i="1" dirty="0" smtClean="0"/>
              <a:t> </a:t>
            </a:r>
            <a:r>
              <a:rPr lang="fr-FR" i="1" dirty="0" err="1" smtClean="0"/>
              <a:t>Optimization</a:t>
            </a:r>
            <a:r>
              <a:rPr lang="fr-FR" dirty="0" smtClean="0"/>
              <a:t> - PSO).</a:t>
            </a:r>
          </a:p>
          <a:p>
            <a:pPr lvl="1">
              <a:buFont typeface="Wingdings" panose="05000000000000000000" pitchFamily="2" charset="2"/>
              <a:buChar char="§"/>
            </a:pPr>
            <a:r>
              <a:rPr lang="pt-BR" dirty="0" smtClean="0"/>
              <a:t>Inspirado </a:t>
            </a:r>
            <a:r>
              <a:rPr lang="pt-BR" dirty="0"/>
              <a:t>no comportamento de cardumes de peixes e de bandos de pássaros</a:t>
            </a:r>
            <a:endParaRPr lang="fr-FR" dirty="0" smtClean="0"/>
          </a:p>
          <a:p>
            <a:r>
              <a:rPr lang="pt-BR" dirty="0" smtClean="0"/>
              <a:t>Otimização </a:t>
            </a:r>
            <a:r>
              <a:rPr lang="pt-BR" dirty="0"/>
              <a:t>da colônia de formigas </a:t>
            </a:r>
            <a:r>
              <a:rPr lang="pt-BR" dirty="0" smtClean="0"/>
              <a:t>(</a:t>
            </a:r>
            <a:r>
              <a:rPr lang="pt-BR" i="1" dirty="0" smtClean="0"/>
              <a:t>Ant </a:t>
            </a:r>
            <a:r>
              <a:rPr lang="pt-BR" i="1" dirty="0"/>
              <a:t>C</a:t>
            </a:r>
            <a:r>
              <a:rPr lang="pt-BR" i="1" dirty="0" smtClean="0"/>
              <a:t>olony Optimization</a:t>
            </a:r>
            <a:r>
              <a:rPr lang="pt-BR" dirty="0" smtClean="0"/>
              <a:t> - </a:t>
            </a:r>
            <a:r>
              <a:rPr lang="pt-BR" dirty="0"/>
              <a:t>ACO</a:t>
            </a:r>
            <a:r>
              <a:rPr lang="pt-BR" dirty="0" smtClean="0"/>
              <a:t>).</a:t>
            </a:r>
          </a:p>
          <a:p>
            <a:pPr lvl="1">
              <a:buFont typeface="Wingdings" panose="05000000000000000000" pitchFamily="2" charset="2"/>
              <a:buChar char="§"/>
            </a:pPr>
            <a:r>
              <a:rPr lang="pt-BR" dirty="0"/>
              <a:t>I</a:t>
            </a:r>
            <a:r>
              <a:rPr lang="pt-BR" dirty="0" smtClean="0"/>
              <a:t>nspirado </a:t>
            </a:r>
            <a:r>
              <a:rPr lang="pt-BR" dirty="0"/>
              <a:t>no comportamento das formigas ao saírem de sua colônia para encontrar </a:t>
            </a:r>
            <a:r>
              <a:rPr lang="pt-BR" dirty="0" smtClean="0"/>
              <a:t>comida.</a:t>
            </a:r>
          </a:p>
        </p:txBody>
      </p:sp>
      <p:pic>
        <p:nvPicPr>
          <p:cNvPr id="6" name="Picture 5"/>
          <p:cNvPicPr>
            <a:picLocks noChangeAspect="1"/>
          </p:cNvPicPr>
          <p:nvPr/>
        </p:nvPicPr>
        <p:blipFill>
          <a:blip r:embed="rId3"/>
          <a:stretch>
            <a:fillRect/>
          </a:stretch>
        </p:blipFill>
        <p:spPr>
          <a:xfrm>
            <a:off x="7747990" y="4230912"/>
            <a:ext cx="4040505" cy="23310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80" y="4028192"/>
            <a:ext cx="2404558" cy="2755472"/>
          </a:xfrm>
          <a:prstGeom prst="rect">
            <a:avLst/>
          </a:prstGeom>
        </p:spPr>
      </p:pic>
      <p:pic>
        <p:nvPicPr>
          <p:cNvPr id="1026" name="Picture 2" descr="Image result for particle swarm optimiz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9588" y="3998696"/>
            <a:ext cx="4006911" cy="2829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38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Treinamento</a:t>
            </a:r>
            <a:endParaRPr lang="pt-BR" dirty="0"/>
          </a:p>
        </p:txBody>
      </p:sp>
      <p:sp>
        <p:nvSpPr>
          <p:cNvPr id="3" name="Content Placeholder 2"/>
          <p:cNvSpPr>
            <a:spLocks noGrp="1"/>
          </p:cNvSpPr>
          <p:nvPr>
            <p:ph idx="1"/>
          </p:nvPr>
        </p:nvSpPr>
        <p:spPr>
          <a:xfrm>
            <a:off x="838199" y="1825625"/>
            <a:ext cx="11024937" cy="4351338"/>
          </a:xfrm>
        </p:spPr>
        <p:txBody>
          <a:bodyPr/>
          <a:lstStyle/>
          <a:p>
            <a:pPr marL="0" indent="0">
              <a:buNone/>
            </a:pPr>
            <a:r>
              <a:rPr lang="pt-BR" dirty="0" smtClean="0"/>
              <a:t>Uma outra forma de se classificar algoritmos de ML é com relação se eles podem ser treinados incrementalmente ou não. Assim, os algoritmos podem ser divididos em algoritmos com teinamento:</a:t>
            </a:r>
          </a:p>
          <a:p>
            <a:r>
              <a:rPr lang="pt-BR" b="1" dirty="0"/>
              <a:t>incremental (online</a:t>
            </a:r>
            <a:r>
              <a:rPr lang="pt-BR" b="1" dirty="0" smtClean="0"/>
              <a:t>)</a:t>
            </a:r>
            <a:r>
              <a:rPr lang="pt-BR" dirty="0" smtClean="0"/>
              <a:t>.</a:t>
            </a:r>
          </a:p>
          <a:p>
            <a:r>
              <a:rPr lang="pt-BR" b="1" dirty="0" smtClean="0"/>
              <a:t>em batelada (batch)</a:t>
            </a:r>
            <a:r>
              <a:rPr lang="pt-BR" dirty="0" smtClean="0"/>
              <a:t>.</a:t>
            </a:r>
            <a:endParaRPr lang="pt-BR" dirty="0"/>
          </a:p>
        </p:txBody>
      </p:sp>
    </p:spTree>
    <p:extLst>
      <p:ext uri="{BB962C8B-B14F-4D97-AF65-F5344CB8AC3E}">
        <p14:creationId xmlns:p14="http://schemas.microsoft.com/office/powerpoint/2010/main" val="2521648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incremental</a:t>
            </a:r>
            <a:endParaRPr lang="pt-BR" dirty="0"/>
          </a:p>
        </p:txBody>
      </p:sp>
      <p:sp>
        <p:nvSpPr>
          <p:cNvPr id="3" name="Content Placeholder 2"/>
          <p:cNvSpPr>
            <a:spLocks noGrp="1"/>
          </p:cNvSpPr>
          <p:nvPr>
            <p:ph idx="1"/>
          </p:nvPr>
        </p:nvSpPr>
        <p:spPr>
          <a:xfrm>
            <a:off x="838199" y="1825624"/>
            <a:ext cx="10976811" cy="5032375"/>
          </a:xfrm>
        </p:spPr>
        <p:txBody>
          <a:bodyPr/>
          <a:lstStyle/>
          <a:p>
            <a:r>
              <a:rPr lang="pt-BR" dirty="0" smtClean="0"/>
              <a:t>Neste tipo de treinamento, o algoritmo </a:t>
            </a:r>
            <a:r>
              <a:rPr lang="pt-BR" b="1" i="1" dirty="0" smtClean="0"/>
              <a:t>aprende incrementalmente</a:t>
            </a:r>
            <a:r>
              <a:rPr lang="pt-BR" dirty="0" smtClean="0"/>
              <a:t>: </a:t>
            </a:r>
          </a:p>
          <a:p>
            <a:pPr lvl="1">
              <a:buFont typeface="Wingdings" panose="05000000000000000000" pitchFamily="2" charset="2"/>
              <a:buChar char="§"/>
            </a:pPr>
            <a:r>
              <a:rPr lang="pt-BR" dirty="0" smtClean="0"/>
              <a:t>Os exemplos de treinamento são apresentados </a:t>
            </a:r>
            <a:r>
              <a:rPr lang="pt-BR" b="1" i="1" dirty="0" smtClean="0"/>
              <a:t>sequencialmente um-a-um </a:t>
            </a:r>
            <a:r>
              <a:rPr lang="pt-BR" dirty="0" smtClean="0"/>
              <a:t>ou em </a:t>
            </a:r>
            <a:r>
              <a:rPr lang="pt-BR" b="1" i="1" dirty="0" smtClean="0"/>
              <a:t>pequenos grupos </a:t>
            </a:r>
            <a:r>
              <a:rPr lang="pt-BR" dirty="0" smtClean="0"/>
              <a:t>chamados de mini-batches (ou mini-lotes).</a:t>
            </a:r>
          </a:p>
          <a:p>
            <a:r>
              <a:rPr lang="pt-BR" dirty="0" smtClean="0"/>
              <a:t>Cada </a:t>
            </a:r>
            <a:r>
              <a:rPr lang="pt-BR" b="1" i="1" dirty="0" smtClean="0"/>
              <a:t>iteração de treinamento </a:t>
            </a:r>
            <a:r>
              <a:rPr lang="pt-BR" b="1" i="1" dirty="0"/>
              <a:t>é </a:t>
            </a:r>
            <a:r>
              <a:rPr lang="pt-BR" b="1" i="1" dirty="0" smtClean="0"/>
              <a:t>rápida </a:t>
            </a:r>
            <a:r>
              <a:rPr lang="pt-BR" dirty="0" smtClean="0"/>
              <a:t>possibilitando </a:t>
            </a:r>
            <a:r>
              <a:rPr lang="pt-BR" dirty="0"/>
              <a:t>que o </a:t>
            </a:r>
            <a:r>
              <a:rPr lang="pt-BR" dirty="0" smtClean="0"/>
              <a:t>sistema aprenda </a:t>
            </a:r>
            <a:r>
              <a:rPr lang="pt-BR" dirty="0"/>
              <a:t>sobre novos dados </a:t>
            </a:r>
            <a:r>
              <a:rPr lang="pt-BR" dirty="0" smtClean="0"/>
              <a:t>à </a:t>
            </a:r>
            <a:r>
              <a:rPr lang="pt-BR" dirty="0"/>
              <a:t>medida que eles </a:t>
            </a:r>
            <a:r>
              <a:rPr lang="pt-BR" dirty="0" smtClean="0"/>
              <a:t>chegam.</a:t>
            </a:r>
          </a:p>
          <a:p>
            <a:r>
              <a:rPr lang="pt-BR" dirty="0" smtClean="0"/>
              <a:t>Ótima opção para casos onde os dados chegam como um </a:t>
            </a:r>
            <a:r>
              <a:rPr lang="pt-BR" b="1" i="1" dirty="0" smtClean="0"/>
              <a:t>fluxo contínuo </a:t>
            </a:r>
            <a:r>
              <a:rPr lang="pt-BR" dirty="0" smtClean="0"/>
              <a:t>ou se tem </a:t>
            </a:r>
            <a:r>
              <a:rPr lang="pt-BR" b="1" i="1" dirty="0" smtClean="0"/>
              <a:t>recursos computacionais limitados</a:t>
            </a:r>
            <a:r>
              <a:rPr lang="pt-BR" dirty="0" smtClean="0"/>
              <a:t>.</a:t>
            </a:r>
          </a:p>
          <a:p>
            <a:r>
              <a:rPr lang="pt-BR" dirty="0" smtClean="0"/>
              <a:t>Entretanto, como não há pré-processamento/análise, dados </a:t>
            </a:r>
            <a:r>
              <a:rPr lang="pt-BR" dirty="0"/>
              <a:t>corrompidos ou com </a:t>
            </a:r>
            <a:r>
              <a:rPr lang="pt-BR" dirty="0" smtClean="0"/>
              <a:t>problemas afetam a performance do sistema.</a:t>
            </a:r>
          </a:p>
          <a:p>
            <a:endParaRPr lang="pt-BR" dirty="0" smtClean="0"/>
          </a:p>
          <a:p>
            <a:endParaRPr lang="pt-BR" dirty="0"/>
          </a:p>
        </p:txBody>
      </p:sp>
    </p:spTree>
    <p:extLst>
      <p:ext uri="{BB962C8B-B14F-4D97-AF65-F5344CB8AC3E}">
        <p14:creationId xmlns:p14="http://schemas.microsoft.com/office/powerpoint/2010/main" val="1981295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Treinamento em batelada</a:t>
            </a:r>
            <a:endParaRPr lang="pt-BR" dirty="0"/>
          </a:p>
        </p:txBody>
      </p:sp>
      <p:sp>
        <p:nvSpPr>
          <p:cNvPr id="3" name="Content Placeholder 2"/>
          <p:cNvSpPr>
            <a:spLocks noGrp="1"/>
          </p:cNvSpPr>
          <p:nvPr>
            <p:ph idx="1"/>
          </p:nvPr>
        </p:nvSpPr>
        <p:spPr>
          <a:xfrm>
            <a:off x="838199" y="1825624"/>
            <a:ext cx="11134726" cy="4860926"/>
          </a:xfrm>
        </p:spPr>
        <p:txBody>
          <a:bodyPr>
            <a:normAutofit lnSpcReduction="10000"/>
          </a:bodyPr>
          <a:lstStyle/>
          <a:p>
            <a:r>
              <a:rPr lang="pt-BR" dirty="0"/>
              <a:t>Neste tipo de treinamento, o algoritmo </a:t>
            </a:r>
            <a:r>
              <a:rPr lang="pt-BR" dirty="0" smtClean="0"/>
              <a:t>é </a:t>
            </a:r>
            <a:r>
              <a:rPr lang="pt-BR" b="1" i="1" dirty="0" smtClean="0"/>
              <a:t>treinado </a:t>
            </a:r>
            <a:r>
              <a:rPr lang="pt-BR" b="1" i="1" dirty="0"/>
              <a:t>com todos os </a:t>
            </a:r>
            <a:r>
              <a:rPr lang="pt-BR" b="1" i="1" dirty="0" smtClean="0"/>
              <a:t>exemplos disponíveis</a:t>
            </a:r>
            <a:r>
              <a:rPr lang="pt-BR" dirty="0" smtClean="0"/>
              <a:t>.</a:t>
            </a:r>
          </a:p>
          <a:p>
            <a:r>
              <a:rPr lang="pt-BR" dirty="0"/>
              <a:t>É um tipo de treinamento simples, de fácil implementação e obtém ótimos resultados</a:t>
            </a:r>
            <a:r>
              <a:rPr lang="pt-BR" dirty="0" smtClean="0"/>
              <a:t>.</a:t>
            </a:r>
          </a:p>
          <a:p>
            <a:r>
              <a:rPr lang="pt-BR" dirty="0"/>
              <a:t>Dados podem ser pré-processados/analisados, evitando assim, dados corrompidos ou com problemas</a:t>
            </a:r>
            <a:r>
              <a:rPr lang="pt-BR" dirty="0" smtClean="0"/>
              <a:t>.</a:t>
            </a:r>
          </a:p>
          <a:p>
            <a:r>
              <a:rPr lang="pt-BR" dirty="0" smtClean="0"/>
              <a:t>O treinamento é mais demorado e utiliza mais recursos computacionais (CPU</a:t>
            </a:r>
            <a:r>
              <a:rPr lang="pt-BR" dirty="0"/>
              <a:t> </a:t>
            </a:r>
            <a:r>
              <a:rPr lang="pt-BR" dirty="0" smtClean="0"/>
              <a:t>e memória) quando comparado ao treinamento incremental.</a:t>
            </a:r>
          </a:p>
          <a:p>
            <a:r>
              <a:rPr lang="pt-BR" dirty="0" smtClean="0"/>
              <a:t>Para treinar com novos exemplos é necessário iniciar o treinamento do zero.</a:t>
            </a:r>
          </a:p>
          <a:p>
            <a:r>
              <a:rPr lang="pt-BR" dirty="0" smtClean="0"/>
              <a:t>Se a quantidade de dados do conjunto de treinamento for muito grande pode ser impossível treinar em batelada.</a:t>
            </a:r>
          </a:p>
        </p:txBody>
      </p:sp>
    </p:spTree>
    <p:extLst>
      <p:ext uri="{BB962C8B-B14F-4D97-AF65-F5344CB8AC3E}">
        <p14:creationId xmlns:p14="http://schemas.microsoft.com/office/powerpoint/2010/main" val="44027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a:t>
            </a:r>
            <a:r>
              <a:rPr lang="pt-BR" dirty="0" smtClean="0"/>
              <a:t>os códigos</a:t>
            </a:r>
            <a:endParaRPr lang="pt-BR" dirty="0"/>
          </a:p>
        </p:txBody>
      </p:sp>
      <p:sp>
        <p:nvSpPr>
          <p:cNvPr id="3" name="Content Placeholder 2"/>
          <p:cNvSpPr>
            <a:spLocks noGrp="1"/>
          </p:cNvSpPr>
          <p:nvPr>
            <p:ph idx="1"/>
          </p:nvPr>
        </p:nvSpPr>
        <p:spPr>
          <a:xfrm>
            <a:off x="838199" y="1825624"/>
            <a:ext cx="7568382" cy="5032375"/>
          </a:xfrm>
        </p:spPr>
        <p:txBody>
          <a:bodyPr>
            <a:normAutofit fontScale="92500"/>
          </a:bodyPr>
          <a:lstStyle/>
          <a:p>
            <a:r>
              <a:rPr lang="pt-BR" dirty="0"/>
              <a:t>Durante o </a:t>
            </a:r>
            <a:r>
              <a:rPr lang="pt-BR" dirty="0" smtClean="0"/>
              <a:t>curso, usaremos </a:t>
            </a:r>
            <a:r>
              <a:rPr lang="pt-BR" b="1" i="1" dirty="0"/>
              <a:t>Python</a:t>
            </a:r>
            <a:r>
              <a:rPr lang="pt-BR" dirty="0"/>
              <a:t> como linguagem de programação</a:t>
            </a:r>
            <a:r>
              <a:rPr lang="pt-BR" dirty="0" smtClean="0"/>
              <a:t>.</a:t>
            </a:r>
          </a:p>
          <a:p>
            <a:r>
              <a:rPr lang="pt-BR" dirty="0" smtClean="0"/>
              <a:t>Utilizaremos</a:t>
            </a:r>
            <a:r>
              <a:rPr lang="pt-BR" dirty="0"/>
              <a:t> </a:t>
            </a:r>
            <a:r>
              <a:rPr lang="pt-BR" b="1" i="1" dirty="0"/>
              <a:t>notebooks </a:t>
            </a:r>
            <a:r>
              <a:rPr lang="pt-BR" b="1" i="1" dirty="0" smtClean="0"/>
              <a:t>Jupyter</a:t>
            </a:r>
            <a:r>
              <a:rPr lang="pt-BR" dirty="0"/>
              <a:t> </a:t>
            </a:r>
            <a:r>
              <a:rPr lang="pt-BR" dirty="0" smtClean="0"/>
              <a:t>para execução de exemplos e resolução dos exercícios práticos.</a:t>
            </a:r>
          </a:p>
          <a:p>
            <a:pPr lvl="1">
              <a:buFont typeface="Wingdings" panose="05000000000000000000" pitchFamily="2" charset="2"/>
              <a:buChar char="§"/>
            </a:pPr>
            <a:r>
              <a:rPr lang="pt-BR" dirty="0" smtClean="0"/>
              <a:t>Eles são </a:t>
            </a:r>
            <a:r>
              <a:rPr lang="pt-BR" b="1" i="1" dirty="0" smtClean="0"/>
              <a:t>documentos virtuais </a:t>
            </a:r>
            <a:r>
              <a:rPr lang="pt-BR" dirty="0" smtClean="0"/>
              <a:t>usados para criar e documentar código. </a:t>
            </a:r>
          </a:p>
          <a:p>
            <a:pPr lvl="1">
              <a:buFont typeface="Wingdings" panose="05000000000000000000" pitchFamily="2" charset="2"/>
              <a:buChar char="§"/>
            </a:pPr>
            <a:r>
              <a:rPr lang="pt-BR" dirty="0" smtClean="0"/>
              <a:t>Pode-se adicionar equações, gráficos e texto, além de código.</a:t>
            </a:r>
            <a:endParaRPr lang="pt-BR" dirty="0"/>
          </a:p>
          <a:p>
            <a:r>
              <a:rPr lang="pt-BR" dirty="0" smtClean="0"/>
              <a:t>Para executá-los, utilizaremos o </a:t>
            </a:r>
            <a:r>
              <a:rPr lang="pt-BR" b="1" i="1" dirty="0"/>
              <a:t>Google Colaboratory </a:t>
            </a:r>
            <a:r>
              <a:rPr lang="pt-BR" dirty="0" smtClean="0"/>
              <a:t>ou o </a:t>
            </a:r>
            <a:r>
              <a:rPr lang="pt-BR" b="1" i="1" dirty="0" smtClean="0"/>
              <a:t>Binder</a:t>
            </a:r>
            <a:r>
              <a:rPr lang="pt-BR" dirty="0" smtClean="0"/>
              <a:t>, </a:t>
            </a:r>
            <a:r>
              <a:rPr lang="pt-BR" dirty="0" smtClean="0"/>
              <a:t>que são ambientes computacionais (i.e., servidores) </a:t>
            </a:r>
            <a:r>
              <a:rPr lang="pt-BR" dirty="0"/>
              <a:t>interativos </a:t>
            </a:r>
            <a:r>
              <a:rPr lang="pt-BR" dirty="0" smtClean="0"/>
              <a:t>e gratuitos.</a:t>
            </a:r>
          </a:p>
          <a:p>
            <a:r>
              <a:rPr lang="pt-BR" dirty="0" smtClean="0"/>
              <a:t>Portanto, </a:t>
            </a:r>
            <a:r>
              <a:rPr lang="pt-BR" b="1" i="1" dirty="0" smtClean="0"/>
              <a:t>vocês não precisam instalar nada</a:t>
            </a:r>
            <a:r>
              <a:rPr lang="pt-BR" dirty="0" smtClean="0"/>
              <a:t>, apenas terem um navegador web e conexão com a internet.</a:t>
            </a:r>
            <a:endParaRPr lang="pt-BR" dirty="0"/>
          </a:p>
        </p:txBody>
      </p:sp>
      <p:pic>
        <p:nvPicPr>
          <p:cNvPr id="4"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0821" y="2523069"/>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9744876" y="2523069"/>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10293623" y="4170724"/>
            <a:ext cx="1608495" cy="619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8190822" y="4349053"/>
            <a:ext cx="1900564" cy="44137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384755" y="2841845"/>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631692" y="3886179"/>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49038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Binder</a:t>
            </a:r>
            <a:endParaRPr lang="pt-BR" dirty="0"/>
          </a:p>
        </p:txBody>
      </p:sp>
      <p:sp>
        <p:nvSpPr>
          <p:cNvPr id="5" name="Content Placeholder 2"/>
          <p:cNvSpPr>
            <a:spLocks noGrp="1"/>
          </p:cNvSpPr>
          <p:nvPr>
            <p:ph idx="1"/>
          </p:nvPr>
        </p:nvSpPr>
        <p:spPr>
          <a:xfrm>
            <a:off x="838201" y="2031118"/>
            <a:ext cx="7470496" cy="4826882"/>
          </a:xfrm>
        </p:spPr>
        <p:txBody>
          <a:bodyPr>
            <a:normAutofit lnSpcReduction="10000"/>
          </a:bodyPr>
          <a:lstStyle/>
          <a:p>
            <a:r>
              <a:rPr lang="pt-BR" b="1" dirty="0" smtClean="0"/>
              <a:t>Binder</a:t>
            </a:r>
            <a:r>
              <a:rPr lang="pt-BR" dirty="0" smtClean="0"/>
              <a:t>: aplicação web gratuita que </a:t>
            </a:r>
            <a:r>
              <a:rPr lang="pt-BR" dirty="0"/>
              <a:t>permite a </a:t>
            </a:r>
            <a:r>
              <a:rPr lang="pt-BR" dirty="0" smtClean="0"/>
              <a:t>criação e edição </a:t>
            </a:r>
            <a:r>
              <a:rPr lang="pt-BR" dirty="0"/>
              <a:t>de </a:t>
            </a:r>
            <a:r>
              <a:rPr lang="pt-BR" b="1" i="1" dirty="0"/>
              <a:t>notebooks</a:t>
            </a:r>
            <a:r>
              <a:rPr lang="pt-BR" dirty="0"/>
              <a:t> em navegadores web</a:t>
            </a:r>
            <a:r>
              <a:rPr lang="pt-BR" dirty="0" smtClean="0"/>
              <a:t>.</a:t>
            </a:r>
          </a:p>
          <a:p>
            <a:r>
              <a:rPr lang="pt-BR" dirty="0" smtClean="0"/>
              <a:t>Suporta a execução de várias linguagens de programação: Python, C++, C#, PHP, Julia, R, etc.</a:t>
            </a:r>
          </a:p>
          <a:p>
            <a:r>
              <a:rPr lang="pt-BR" dirty="0" smtClean="0"/>
              <a:t>Algumas </a:t>
            </a:r>
            <a:r>
              <a:rPr lang="pt-BR" dirty="0"/>
              <a:t>desvantagens do </a:t>
            </a:r>
            <a:r>
              <a:rPr lang="pt-BR" b="1" dirty="0"/>
              <a:t>Jupyter</a:t>
            </a:r>
            <a:r>
              <a:rPr lang="pt-BR" dirty="0"/>
              <a:t> são</a:t>
            </a:r>
            <a:r>
              <a:rPr lang="pt-BR" dirty="0" smtClean="0"/>
              <a:t>:</a:t>
            </a:r>
          </a:p>
          <a:p>
            <a:pPr lvl="1">
              <a:buFont typeface="Wingdings" panose="05000000000000000000" pitchFamily="2" charset="2"/>
              <a:buChar char="§"/>
            </a:pPr>
            <a:r>
              <a:rPr lang="pt-BR" dirty="0" smtClean="0"/>
              <a:t>Poucos </a:t>
            </a:r>
            <a:r>
              <a:rPr lang="pt-BR" dirty="0"/>
              <a:t>servidores </a:t>
            </a:r>
            <a:r>
              <a:rPr lang="pt-BR" dirty="0" smtClean="0"/>
              <a:t>disponíveis.</a:t>
            </a:r>
          </a:p>
          <a:p>
            <a:pPr lvl="1">
              <a:buFont typeface="Wingdings" panose="05000000000000000000" pitchFamily="2" charset="2"/>
              <a:buChar char="§"/>
            </a:pPr>
            <a:r>
              <a:rPr lang="pt-BR" dirty="0"/>
              <a:t>Não é possível salvar os notebooks no Google Drive</a:t>
            </a:r>
            <a:r>
              <a:rPr lang="pt-BR" dirty="0" smtClean="0"/>
              <a:t>.</a:t>
            </a:r>
          </a:p>
          <a:p>
            <a:pPr lvl="1">
              <a:buFont typeface="Wingdings" panose="05000000000000000000" pitchFamily="2" charset="2"/>
              <a:buChar char="§"/>
            </a:pPr>
            <a:r>
              <a:rPr lang="pt-BR" dirty="0" smtClean="0"/>
              <a:t>Depois </a:t>
            </a:r>
            <a:r>
              <a:rPr lang="pt-BR" dirty="0"/>
              <a:t>de algum tempo inativo, a máquina virtual executando seu </a:t>
            </a:r>
            <a:r>
              <a:rPr lang="pt-BR" b="1" i="1" dirty="0" smtClean="0"/>
              <a:t>notebook </a:t>
            </a:r>
            <a:r>
              <a:rPr lang="pt-BR" dirty="0" smtClean="0"/>
              <a:t>se </a:t>
            </a:r>
            <a:r>
              <a:rPr lang="pt-BR" dirty="0"/>
              <a:t>desconecta e você pode </a:t>
            </a:r>
            <a:r>
              <a:rPr lang="pt-BR" dirty="0" smtClean="0"/>
              <a:t>perder seu código.</a:t>
            </a:r>
          </a:p>
          <a:p>
            <a:r>
              <a:rPr lang="pt-BR" dirty="0"/>
              <a:t>URL (através do Jupyter): </a:t>
            </a:r>
            <a:r>
              <a:rPr lang="pt-BR" dirty="0">
                <a:hlinkClick r:id="rId3"/>
              </a:rPr>
              <a:t>https://jupyter.org</a:t>
            </a:r>
            <a:r>
              <a:rPr lang="pt-BR" dirty="0" smtClean="0">
                <a:hlinkClick r:id="rId3"/>
              </a:rPr>
              <a:t>/</a:t>
            </a:r>
            <a:endParaRPr lang="pt-BR" dirty="0"/>
          </a:p>
          <a:p>
            <a:endParaRPr lang="pt-BR" dirty="0" smtClean="0"/>
          </a:p>
        </p:txBody>
      </p:sp>
      <p:pic>
        <p:nvPicPr>
          <p:cNvPr id="4098" name="Picture 2" descr="Jupyter Notebook – Monolito Nimbu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8657" y="3146971"/>
            <a:ext cx="4003343" cy="21815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ind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0" t="32120" r="7574" b="30846"/>
          <a:stretch/>
        </p:blipFill>
        <p:spPr bwMode="auto">
          <a:xfrm>
            <a:off x="7531256" y="527258"/>
            <a:ext cx="4311591" cy="1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83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Cronograma</a:t>
            </a:r>
            <a:endParaRPr lang="pt-B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6076605"/>
              </p:ext>
            </p:extLst>
          </p:nvPr>
        </p:nvGraphicFramePr>
        <p:xfrm>
          <a:off x="838200" y="1585758"/>
          <a:ext cx="10515600" cy="4354163"/>
        </p:xfrm>
        <a:graphic>
          <a:graphicData uri="http://schemas.openxmlformats.org/drawingml/2006/table">
            <a:tbl>
              <a:tblPr/>
              <a:tblGrid>
                <a:gridCol w="587885"/>
                <a:gridCol w="1491286"/>
                <a:gridCol w="1490856"/>
                <a:gridCol w="1789373"/>
                <a:gridCol w="5156200"/>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Data</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Horário</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smtClean="0">
                          <a:effectLst/>
                        </a:rPr>
                        <a:t>Atividade</a:t>
                      </a:r>
                      <a:endParaRPr lang="pt-BR" sz="2000" b="1" dirty="0">
                        <a:effectLst/>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18/02/2022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smtClean="0"/>
                        <a:t>Sexta-feira</a:t>
                      </a:r>
                      <a:endParaRPr lang="pt-BR" sz="2000" dirty="0"/>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21:30 às 23:10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4/3/2022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18/3/2022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smtClean="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1/4/2022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15/4/2022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29/4/2022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13/5/2022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27/5/2022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smtClean="0"/>
                        <a:t>Introdução ao Aprendizado de Máquina</a:t>
                      </a: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10/6/2022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24/6/2022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smtClean="0"/>
                        <a:t>Projeto Final</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Goolge</a:t>
            </a:r>
            <a:r>
              <a:rPr lang="en-US" dirty="0" smtClean="0"/>
              <a:t> </a:t>
            </a:r>
            <a:r>
              <a:rPr lang="en-US" dirty="0" err="1" smtClean="0"/>
              <a:t>Colaboratory</a:t>
            </a:r>
            <a:r>
              <a:rPr lang="en-US" dirty="0" smtClean="0"/>
              <a:t> (</a:t>
            </a:r>
            <a:r>
              <a:rPr lang="en-US" dirty="0" err="1" smtClean="0"/>
              <a:t>Colab</a:t>
            </a:r>
            <a:r>
              <a:rPr lang="en-US" dirty="0" smtClean="0"/>
              <a:t>)</a:t>
            </a:r>
            <a:endParaRPr lang="pt-BR" dirty="0"/>
          </a:p>
        </p:txBody>
      </p:sp>
      <p:sp>
        <p:nvSpPr>
          <p:cNvPr id="5" name="Content Placeholder 2"/>
          <p:cNvSpPr>
            <a:spLocks noGrp="1"/>
          </p:cNvSpPr>
          <p:nvPr>
            <p:ph idx="1"/>
          </p:nvPr>
        </p:nvSpPr>
        <p:spPr>
          <a:xfrm>
            <a:off x="838200" y="2249486"/>
            <a:ext cx="11158181" cy="4608513"/>
          </a:xfrm>
        </p:spPr>
        <p:txBody>
          <a:bodyPr>
            <a:normAutofit lnSpcReduction="10000"/>
          </a:bodyPr>
          <a:lstStyle/>
          <a:p>
            <a:r>
              <a:rPr lang="pt-BR" b="1" dirty="0" smtClean="0"/>
              <a:t>Colab</a:t>
            </a:r>
            <a:r>
              <a:rPr lang="pt-BR" dirty="0" smtClean="0"/>
              <a:t>: outra aplicação web gratuita, baseada no Jupyter, que permite a criação </a:t>
            </a:r>
            <a:r>
              <a:rPr lang="pt-BR" dirty="0"/>
              <a:t>e edição de </a:t>
            </a:r>
            <a:r>
              <a:rPr lang="pt-BR" b="1" i="1" dirty="0"/>
              <a:t>notebooks</a:t>
            </a:r>
            <a:r>
              <a:rPr lang="pt-BR" dirty="0"/>
              <a:t> em navegadores web</a:t>
            </a:r>
            <a:r>
              <a:rPr lang="pt-BR" dirty="0" smtClean="0"/>
              <a:t>.</a:t>
            </a:r>
          </a:p>
          <a:p>
            <a:r>
              <a:rPr lang="pt-BR" dirty="0" smtClean="0"/>
              <a:t>É um produto da Google.</a:t>
            </a:r>
          </a:p>
          <a:p>
            <a:r>
              <a:rPr lang="pt-BR" dirty="0" smtClean="0"/>
              <a:t>Por hora, suporta apenas a execução de códigos escritos em Python.</a:t>
            </a:r>
          </a:p>
          <a:p>
            <a:r>
              <a:rPr lang="pt-BR" dirty="0" smtClean="0"/>
              <a:t>Vantagens sobre o Jupyter: </a:t>
            </a:r>
          </a:p>
          <a:p>
            <a:pPr lvl="1">
              <a:buFont typeface="Wingdings" panose="05000000000000000000" pitchFamily="2" charset="2"/>
              <a:buChar char="§"/>
            </a:pPr>
            <a:r>
              <a:rPr lang="pt-BR" dirty="0" smtClean="0"/>
              <a:t>Maior número de servidores.</a:t>
            </a:r>
          </a:p>
          <a:p>
            <a:pPr lvl="1">
              <a:buFont typeface="Wingdings" panose="05000000000000000000" pitchFamily="2" charset="2"/>
              <a:buChar char="§"/>
            </a:pPr>
            <a:r>
              <a:rPr lang="pt-BR" dirty="0" smtClean="0"/>
              <a:t>Inicialização e processamento do código mais rápidos do que com o Binder.</a:t>
            </a:r>
          </a:p>
          <a:p>
            <a:pPr lvl="1">
              <a:buFont typeface="Wingdings" panose="05000000000000000000" pitchFamily="2" charset="2"/>
              <a:buChar char="§"/>
            </a:pPr>
            <a:r>
              <a:rPr lang="pt-BR" dirty="0"/>
              <a:t>F</a:t>
            </a:r>
            <a:r>
              <a:rPr lang="pt-BR" dirty="0" smtClean="0"/>
              <a:t>ornece acesso a GPUs e TPUs gratuitamente.</a:t>
            </a:r>
          </a:p>
          <a:p>
            <a:pPr lvl="1">
              <a:buFont typeface="Wingdings" panose="05000000000000000000" pitchFamily="2" charset="2"/>
              <a:buChar char="§"/>
            </a:pPr>
            <a:r>
              <a:rPr lang="pt-BR" dirty="0" smtClean="0"/>
              <a:t>Notebooks podem ser salvos no seu Google Drive, evitando que você perca seu código.</a:t>
            </a:r>
          </a:p>
          <a:p>
            <a:r>
              <a:rPr lang="pt-BR" dirty="0" smtClean="0"/>
              <a:t>URL: </a:t>
            </a:r>
            <a:r>
              <a:rPr lang="pt-BR" dirty="0" smtClean="0">
                <a:hlinkClick r:id="rId3"/>
              </a:rPr>
              <a:t>https</a:t>
            </a:r>
            <a:r>
              <a:rPr lang="pt-BR" dirty="0">
                <a:hlinkClick r:id="rId3"/>
              </a:rPr>
              <a:t>://colab.research.google.com</a:t>
            </a:r>
            <a:r>
              <a:rPr lang="pt-BR" dirty="0" smtClean="0">
                <a:hlinkClick r:id="rId3"/>
              </a:rPr>
              <a:t>/</a:t>
            </a:r>
            <a:endParaRPr lang="pt-BR" dirty="0" smtClean="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500544" y="540593"/>
            <a:ext cx="9144000" cy="265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Exemplo</a:t>
            </a:r>
            <a:r>
              <a:rPr lang="pt-BR" sz="6600" b="1" i="1" dirty="0" smtClean="0"/>
              <a:t> </a:t>
            </a:r>
            <a:r>
              <a:rPr lang="pt-BR" sz="6600" dirty="0" smtClean="0"/>
              <a:t>de uso dos</a:t>
            </a:r>
            <a:r>
              <a:rPr lang="pt-BR" sz="6600" b="1" i="1" dirty="0" smtClean="0"/>
              <a:t> </a:t>
            </a:r>
            <a:r>
              <a:rPr lang="pt-BR" sz="6600" dirty="0"/>
              <a:t>n</a:t>
            </a:r>
            <a:r>
              <a:rPr lang="pt-BR" sz="6600" dirty="0" smtClean="0"/>
              <a:t>otebooks com Colab</a:t>
            </a:r>
            <a:endParaRPr lang="pt-BR" sz="6600" dirty="0"/>
          </a:p>
        </p:txBody>
      </p:sp>
      <p:pic>
        <p:nvPicPr>
          <p:cNvPr id="3" name="Picture 2" descr="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924" y="2890520"/>
            <a:ext cx="1479196" cy="1479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8603" r="3244" b="8448"/>
          <a:stretch/>
        </p:blipFill>
        <p:spPr bwMode="auto">
          <a:xfrm>
            <a:off x="6593885" y="2890520"/>
            <a:ext cx="2758083" cy="12211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4203700" y="5254078"/>
            <a:ext cx="3125791" cy="1204272"/>
          </a:xfrm>
          <a:prstGeom prst="rect">
            <a:avLst/>
          </a:prstGeom>
          <a:noFill/>
          <a:extLst>
            <a:ext uri="{909E8E84-426E-40DD-AFC4-6F175D3DCCD1}">
              <a14:hiddenFill xmlns:a14="http://schemas.microsoft.com/office/drawing/2010/main">
                <a:solidFill>
                  <a:srgbClr val="FFFFFF"/>
                </a:solidFill>
              </a14:hiddenFill>
            </a:ext>
          </a:extLst>
        </p:spPr>
      </p:pic>
      <p:sp>
        <p:nvSpPr>
          <p:cNvPr id="8" name="Plus 7"/>
          <p:cNvSpPr/>
          <p:nvPr/>
        </p:nvSpPr>
        <p:spPr>
          <a:xfrm>
            <a:off x="5383429" y="3197528"/>
            <a:ext cx="766327" cy="77037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Down Arrow 8"/>
          <p:cNvSpPr/>
          <p:nvPr/>
        </p:nvSpPr>
        <p:spPr>
          <a:xfrm>
            <a:off x="5435626" y="4404098"/>
            <a:ext cx="661931" cy="608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130323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5" name="Title 1"/>
          <p:cNvSpPr txBox="1">
            <a:spLocks/>
          </p:cNvSpPr>
          <p:nvPr/>
        </p:nvSpPr>
        <p:spPr>
          <a:xfrm>
            <a:off x="838200" y="74846"/>
            <a:ext cx="10846434" cy="1122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smtClean="0"/>
              <a:t>Figura 2D</a:t>
            </a:r>
            <a:endParaRPr lang="nl-BE" dirty="0"/>
          </a:p>
        </p:txBody>
      </p:sp>
      <p:sp>
        <p:nvSpPr>
          <p:cNvPr id="3" name="TextBox 2"/>
          <p:cNvSpPr txBox="1"/>
          <p:nvPr/>
        </p:nvSpPr>
        <p:spPr>
          <a:xfrm>
            <a:off x="6261417" y="5374948"/>
            <a:ext cx="4837749" cy="400110"/>
          </a:xfrm>
          <a:prstGeom prst="rect">
            <a:avLst/>
          </a:prstGeom>
          <a:noFill/>
        </p:spPr>
        <p:txBody>
          <a:bodyPr wrap="square" rtlCol="0">
            <a:spAutoFit/>
          </a:bodyPr>
          <a:lstStyle/>
          <a:p>
            <a:pPr algn="ctr"/>
            <a:r>
              <a:rPr lang="pt-BR" sz="2000" b="1" dirty="0" smtClean="0">
                <a:solidFill>
                  <a:srgbClr val="00B0F0"/>
                </a:solidFill>
                <a:hlinkClick r:id="rId3"/>
              </a:rPr>
              <a:t>Exemplo (binder): </a:t>
            </a:r>
            <a:r>
              <a:rPr lang="pt-BR" sz="2000" b="1" dirty="0">
                <a:solidFill>
                  <a:srgbClr val="00B0F0"/>
                </a:solidFill>
                <a:hlinkClick r:id="rId3"/>
              </a:rPr>
              <a:t>Histograma.ipynb</a:t>
            </a:r>
            <a:endParaRPr lang="pt-BR" sz="2000" b="1" dirty="0">
              <a:solidFill>
                <a:srgbClr val="00B0F0"/>
              </a:solidFill>
            </a:endParaRPr>
          </a:p>
        </p:txBody>
      </p:sp>
      <p:sp>
        <p:nvSpPr>
          <p:cNvPr id="6" name="TextBox 5"/>
          <p:cNvSpPr txBox="1"/>
          <p:nvPr/>
        </p:nvSpPr>
        <p:spPr>
          <a:xfrm>
            <a:off x="6094412" y="1404433"/>
            <a:ext cx="4837749" cy="400110"/>
          </a:xfrm>
          <a:prstGeom prst="rect">
            <a:avLst/>
          </a:prstGeom>
          <a:noFill/>
        </p:spPr>
        <p:txBody>
          <a:bodyPr wrap="square" rtlCol="0">
            <a:spAutoFit/>
          </a:bodyPr>
          <a:lstStyle/>
          <a:p>
            <a:pPr algn="ctr"/>
            <a:r>
              <a:rPr lang="pt-BR" sz="2000" b="1" dirty="0" smtClean="0">
                <a:solidFill>
                  <a:srgbClr val="00B0F0"/>
                </a:solidFill>
                <a:hlinkClick r:id="rId4"/>
              </a:rPr>
              <a:t>Exemplo (colab): </a:t>
            </a:r>
            <a:r>
              <a:rPr lang="pt-BR" sz="2000" b="1" dirty="0">
                <a:solidFill>
                  <a:srgbClr val="00B0F0"/>
                </a:solidFill>
                <a:hlinkClick r:id="rId4"/>
              </a:rPr>
              <a:t>Histograma.ipynb</a:t>
            </a:r>
            <a:endParaRPr lang="pt-BR" sz="2000" b="1" dirty="0">
              <a:solidFill>
                <a:srgbClr val="00B0F0"/>
              </a:solidFill>
            </a:endParaRPr>
          </a:p>
        </p:txBody>
      </p:sp>
      <p:sp>
        <p:nvSpPr>
          <p:cNvPr id="2" name="Rectangle 1"/>
          <p:cNvSpPr/>
          <p:nvPr/>
        </p:nvSpPr>
        <p:spPr>
          <a:xfrm>
            <a:off x="838200" y="1348800"/>
            <a:ext cx="8686800" cy="5509200"/>
          </a:xfrm>
          <a:prstGeom prst="rect">
            <a:avLst/>
          </a:prstGeom>
        </p:spPr>
        <p:txBody>
          <a:bodyPr wrap="square">
            <a:spAutoFit/>
          </a:bodyPr>
          <a:lstStyle/>
          <a:p>
            <a:r>
              <a:rPr lang="pt-BR" sz="1100" dirty="0" smtClean="0">
                <a:solidFill>
                  <a:srgbClr val="008000"/>
                </a:solidFill>
                <a:highlight>
                  <a:srgbClr val="FFFFFF"/>
                </a:highlight>
              </a:rPr>
              <a:t># Importando as bibliotecas necessárias.</a:t>
            </a:r>
            <a:endParaRPr lang="pt-BR" sz="1100" dirty="0" smtClean="0">
              <a:solidFill>
                <a:srgbClr val="000000"/>
              </a:solidFill>
              <a:highlight>
                <a:srgbClr val="FFFFFF"/>
              </a:highlight>
            </a:endParaRPr>
          </a:p>
          <a:p>
            <a:r>
              <a:rPr lang="pt-BR" sz="1100" b="1" dirty="0" smtClean="0">
                <a:solidFill>
                  <a:srgbClr val="0000FF"/>
                </a:solidFill>
                <a:highlight>
                  <a:srgbClr val="FFFFFF"/>
                </a:highlight>
              </a:rPr>
              <a:t>import</a:t>
            </a:r>
            <a:r>
              <a:rPr lang="pt-BR" sz="1100" dirty="0" smtClean="0">
                <a:solidFill>
                  <a:srgbClr val="000000"/>
                </a:solidFill>
                <a:highlight>
                  <a:srgbClr val="FFFFFF"/>
                </a:highlight>
              </a:rPr>
              <a:t> </a:t>
            </a:r>
            <a:r>
              <a:rPr lang="pt-BR" sz="1100" dirty="0">
                <a:solidFill>
                  <a:srgbClr val="000000"/>
                </a:solidFill>
                <a:highlight>
                  <a:srgbClr val="FFFFFF"/>
                </a:highlight>
              </a:rPr>
              <a:t>numpy </a:t>
            </a:r>
            <a:r>
              <a:rPr lang="pt-BR" sz="1100" b="1" dirty="0">
                <a:solidFill>
                  <a:srgbClr val="0000FF"/>
                </a:solidFill>
                <a:highlight>
                  <a:srgbClr val="FFFFFF"/>
                </a:highlight>
              </a:rPr>
              <a:t>as</a:t>
            </a:r>
            <a:r>
              <a:rPr lang="pt-BR" sz="1100" dirty="0">
                <a:solidFill>
                  <a:srgbClr val="000000"/>
                </a:solidFill>
                <a:highlight>
                  <a:srgbClr val="FFFFFF"/>
                </a:highlight>
              </a:rPr>
              <a:t> np</a:t>
            </a:r>
          </a:p>
          <a:p>
            <a:r>
              <a:rPr lang="pt-BR" sz="1100" b="1" dirty="0">
                <a:solidFill>
                  <a:srgbClr val="0000FF"/>
                </a:solidFill>
                <a:highlight>
                  <a:srgbClr val="FFFFFF"/>
                </a:highlight>
              </a:rPr>
              <a:t>import</a:t>
            </a:r>
            <a:r>
              <a:rPr lang="pt-BR" sz="1100" dirty="0">
                <a:solidFill>
                  <a:srgbClr val="000000"/>
                </a:solidFill>
                <a:highlight>
                  <a:srgbClr val="FFFFFF"/>
                </a:highlight>
              </a:rPr>
              <a:t> matplotlib</a:t>
            </a:r>
            <a:r>
              <a:rPr lang="pt-BR" sz="1100" b="1" dirty="0">
                <a:solidFill>
                  <a:srgbClr val="000080"/>
                </a:solidFill>
                <a:highlight>
                  <a:srgbClr val="FFFFFF"/>
                </a:highlight>
              </a:rPr>
              <a:t>.</a:t>
            </a:r>
            <a:r>
              <a:rPr lang="pt-BR" sz="1100" dirty="0">
                <a:solidFill>
                  <a:srgbClr val="000000"/>
                </a:solidFill>
                <a:highlight>
                  <a:srgbClr val="FFFFFF"/>
                </a:highlight>
              </a:rPr>
              <a:t>pyplot </a:t>
            </a:r>
            <a:r>
              <a:rPr lang="pt-BR" sz="1100" b="1" dirty="0">
                <a:solidFill>
                  <a:srgbClr val="0000FF"/>
                </a:solidFill>
                <a:highlight>
                  <a:srgbClr val="FFFFFF"/>
                </a:highlight>
              </a:rPr>
              <a:t>as</a:t>
            </a:r>
            <a:r>
              <a:rPr lang="pt-BR" sz="1100" dirty="0">
                <a:solidFill>
                  <a:srgbClr val="000000"/>
                </a:solidFill>
                <a:highlight>
                  <a:srgbClr val="FFFFFF"/>
                </a:highlight>
              </a:rPr>
              <a:t> plt</a:t>
            </a:r>
          </a:p>
          <a:p>
            <a:endParaRPr lang="pt-BR" sz="1100" dirty="0">
              <a:solidFill>
                <a:srgbClr val="000000"/>
              </a:solidFill>
              <a:highlight>
                <a:srgbClr val="FFFFFF"/>
              </a:highlight>
            </a:endParaRPr>
          </a:p>
          <a:p>
            <a:r>
              <a:rPr lang="pt-BR" sz="1100" dirty="0">
                <a:solidFill>
                  <a:srgbClr val="008000"/>
                </a:solidFill>
                <a:highlight>
                  <a:srgbClr val="FFFFFF"/>
                </a:highlight>
              </a:rPr>
              <a:t># Reseta o gerador de sequências pseudo-aleatórias.</a:t>
            </a:r>
            <a:endParaRPr lang="pt-BR" sz="1100" dirty="0">
              <a:solidFill>
                <a:srgbClr val="000000"/>
              </a:solidFill>
              <a:highlight>
                <a:srgbClr val="FFFFFF"/>
              </a:highlight>
            </a:endParaRPr>
          </a:p>
          <a:p>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seed</a:t>
            </a:r>
            <a:r>
              <a:rPr lang="pt-BR" sz="1100" b="1" dirty="0">
                <a:solidFill>
                  <a:srgbClr val="000080"/>
                </a:solidFill>
                <a:highlight>
                  <a:srgbClr val="FFFFFF"/>
                </a:highlight>
              </a:rPr>
              <a:t>(</a:t>
            </a:r>
            <a:r>
              <a:rPr lang="pt-BR" sz="1100" dirty="0">
                <a:solidFill>
                  <a:srgbClr val="FF0000"/>
                </a:solidFill>
                <a:highlight>
                  <a:srgbClr val="FFFFFF"/>
                </a:highlight>
              </a:rPr>
              <a:t>42</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Define o número de exemplos.</a:t>
            </a:r>
            <a:endParaRPr lang="pt-BR" sz="1100" dirty="0">
              <a:solidFill>
                <a:srgbClr val="000000"/>
              </a:solidFill>
              <a:highlight>
                <a:srgbClr val="FFFFFF"/>
              </a:highlight>
            </a:endParaRPr>
          </a:p>
          <a:p>
            <a:r>
              <a:rPr lang="pt-BR" sz="1100" dirty="0">
                <a:solidFill>
                  <a:srgbClr val="000000"/>
                </a:solidFill>
                <a:highlight>
                  <a:srgbClr val="FFFFFF"/>
                </a:highlight>
              </a:rPr>
              <a:t>N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1000</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Vetor coluna com dimensão Nx1, com valores linearmente espaçados entre -1 e 1.</a:t>
            </a:r>
            <a:endParaRPr lang="pt-BR" sz="1100" dirty="0">
              <a:solidFill>
                <a:srgbClr val="000000"/>
              </a:solidFill>
              <a:highlight>
                <a:srgbClr val="FFFFFF"/>
              </a:highlight>
            </a:endParaRPr>
          </a:p>
          <a:p>
            <a:r>
              <a:rPr lang="pt-BR" sz="1100" dirty="0">
                <a:solidFill>
                  <a:srgbClr val="000000"/>
                </a:solidFill>
                <a:highlight>
                  <a:srgbClr val="FFFFFF"/>
                </a:highlight>
              </a:rPr>
              <a:t>x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linspace</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0000"/>
                </a:solidFill>
                <a:highlight>
                  <a:srgbClr val="FFFFFF"/>
                </a:highlight>
              </a:rPr>
              <a:t>1</a:t>
            </a:r>
            <a:r>
              <a:rPr lang="pt-BR" sz="1100" b="1" dirty="0">
                <a:solidFill>
                  <a:srgbClr val="000080"/>
                </a:solidFill>
                <a:highlight>
                  <a:srgbClr val="FFFFFF"/>
                </a:highlight>
              </a:rPr>
              <a:t>,</a:t>
            </a:r>
            <a:r>
              <a:rPr lang="pt-BR" sz="1100" dirty="0">
                <a:solidFill>
                  <a:srgbClr val="000000"/>
                </a:solidFill>
                <a:highlight>
                  <a:srgbClr val="FFFFFF"/>
                </a:highlight>
              </a:rPr>
              <a:t> N</a:t>
            </a:r>
            <a:r>
              <a:rPr lang="pt-BR" sz="1100" b="1" dirty="0">
                <a:solidFill>
                  <a:srgbClr val="000080"/>
                </a:solidFill>
                <a:highlight>
                  <a:srgbClr val="FFFFFF"/>
                </a:highlight>
              </a:rPr>
              <a:t>).</a:t>
            </a:r>
            <a:r>
              <a:rPr lang="pt-BR" sz="1100" dirty="0">
                <a:solidFill>
                  <a:srgbClr val="000000"/>
                </a:solidFill>
                <a:highlight>
                  <a:srgbClr val="FFFFFF"/>
                </a:highlight>
              </a:rPr>
              <a:t>reshape</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Vetor ruído com dimensão Nx1 e variância igual a 0.1.</a:t>
            </a:r>
            <a:endParaRPr lang="pt-BR" sz="1100" dirty="0">
              <a:solidFill>
                <a:srgbClr val="000000"/>
              </a:solidFill>
              <a:highlight>
                <a:srgbClr val="FFFFFF"/>
              </a:highlight>
            </a:endParaRPr>
          </a:p>
          <a:p>
            <a:r>
              <a:rPr lang="pt-BR" sz="1100" dirty="0">
                <a:solidFill>
                  <a:srgbClr val="000000"/>
                </a:solidFill>
                <a:highlight>
                  <a:srgbClr val="FFFFFF"/>
                </a:highlight>
              </a:rPr>
              <a:t>w </a:t>
            </a:r>
            <a:r>
              <a:rPr lang="pt-BR" sz="1100" b="1" dirty="0">
                <a:solidFill>
                  <a:srgbClr val="000080"/>
                </a:solidFill>
                <a:highlight>
                  <a:srgbClr val="FFFFFF"/>
                </a:highlight>
              </a:rPr>
              <a:t>=</a:t>
            </a:r>
            <a:r>
              <a:rPr lang="pt-BR" sz="1100" dirty="0">
                <a:solidFill>
                  <a:srgbClr val="000000"/>
                </a:solidFill>
                <a:highlight>
                  <a:srgbClr val="FFFFFF"/>
                </a:highlight>
              </a:rPr>
              <a:t> np</a:t>
            </a:r>
            <a:r>
              <a:rPr lang="pt-BR" sz="1100" b="1" dirty="0">
                <a:solidFill>
                  <a:srgbClr val="000080"/>
                </a:solidFill>
                <a:highlight>
                  <a:srgbClr val="FFFFFF"/>
                </a:highlight>
              </a:rPr>
              <a:t>.</a:t>
            </a:r>
            <a:r>
              <a:rPr lang="pt-BR" sz="1100" dirty="0">
                <a:solidFill>
                  <a:srgbClr val="000000"/>
                </a:solidFill>
                <a:highlight>
                  <a:srgbClr val="FFFFFF"/>
                </a:highlight>
              </a:rPr>
              <a:t>sqrt</a:t>
            </a:r>
            <a:r>
              <a:rPr lang="pt-BR" sz="1100" b="1" dirty="0">
                <a:solidFill>
                  <a:srgbClr val="000080"/>
                </a:solidFill>
                <a:highlight>
                  <a:srgbClr val="FFFFFF"/>
                </a:highlight>
              </a:rPr>
              <a:t>(</a:t>
            </a:r>
            <a:r>
              <a:rPr lang="pt-BR" sz="1100" dirty="0">
                <a:solidFill>
                  <a:srgbClr val="FF0000"/>
                </a:solidFill>
                <a:highlight>
                  <a:srgbClr val="FFFFFF"/>
                </a:highlight>
              </a:rPr>
              <a:t>0.1</a:t>
            </a:r>
            <a:r>
              <a:rPr lang="pt-BR" sz="1100" b="1" dirty="0">
                <a:solidFill>
                  <a:srgbClr val="000080"/>
                </a:solidFill>
                <a:highlight>
                  <a:srgbClr val="FFFFFF"/>
                </a:highlight>
              </a:rPr>
              <a:t>)*</a:t>
            </a:r>
            <a:r>
              <a:rPr lang="pt-BR" sz="1100" dirty="0">
                <a:solidFill>
                  <a:srgbClr val="000000"/>
                </a:solidFill>
                <a:highlight>
                  <a:srgbClr val="FFFFFF"/>
                </a:highlight>
              </a:rPr>
              <a:t>np</a:t>
            </a:r>
            <a:r>
              <a:rPr lang="pt-BR" sz="1100" b="1" dirty="0">
                <a:solidFill>
                  <a:srgbClr val="000080"/>
                </a:solidFill>
                <a:highlight>
                  <a:srgbClr val="FFFFFF"/>
                </a:highlight>
              </a:rPr>
              <a:t>.</a:t>
            </a:r>
            <a:r>
              <a:rPr lang="pt-BR" sz="1100" dirty="0">
                <a:solidFill>
                  <a:srgbClr val="000000"/>
                </a:solidFill>
                <a:highlight>
                  <a:srgbClr val="FFFFFF"/>
                </a:highlight>
              </a:rPr>
              <a:t>random</a:t>
            </a:r>
            <a:r>
              <a:rPr lang="pt-BR" sz="1100" b="1" dirty="0">
                <a:solidFill>
                  <a:srgbClr val="000080"/>
                </a:solidFill>
                <a:highlight>
                  <a:srgbClr val="FFFFFF"/>
                </a:highlight>
              </a:rPr>
              <a:t>.</a:t>
            </a:r>
            <a:r>
              <a:rPr lang="pt-BR" sz="1100" dirty="0">
                <a:solidFill>
                  <a:srgbClr val="000000"/>
                </a:solidFill>
                <a:highlight>
                  <a:srgbClr val="FFFFFF"/>
                </a:highlight>
              </a:rPr>
              <a:t>randn</a:t>
            </a:r>
            <a:r>
              <a:rPr lang="pt-BR" sz="1100" b="1" dirty="0">
                <a:solidFill>
                  <a:srgbClr val="000080"/>
                </a:solidFill>
                <a:highlight>
                  <a:srgbClr val="FFFFFF"/>
                </a:highlight>
              </a:rPr>
              <a:t>(</a:t>
            </a:r>
            <a:r>
              <a:rPr lang="pt-BR" sz="1100" dirty="0">
                <a:solidFill>
                  <a:srgbClr val="000000"/>
                </a:solidFill>
                <a:highlight>
                  <a:srgbClr val="FFFFFF"/>
                </a:highlight>
              </a:rPr>
              <a:t>N</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b="1" dirty="0">
                <a:solidFill>
                  <a:srgbClr val="000080"/>
                </a:solidFill>
                <a:highlight>
                  <a:srgbClr val="FFFFFF"/>
                </a:highlight>
              </a:rPr>
              <a:t>)</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Função original.</a:t>
            </a:r>
            <a:endParaRPr lang="pt-BR" sz="1100" dirty="0">
              <a:solidFill>
                <a:srgbClr val="000000"/>
              </a:solidFill>
              <a:highlight>
                <a:srgbClr val="FFFFFF"/>
              </a:highlight>
            </a:endParaRPr>
          </a:p>
          <a:p>
            <a:r>
              <a:rPr lang="pt-BR" sz="1100" dirty="0">
                <a:solidFill>
                  <a:srgbClr val="000000"/>
                </a:solidFill>
                <a:highlight>
                  <a:srgbClr val="FFFFFF"/>
                </a:highlight>
              </a:rPr>
              <a:t>y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FF0000"/>
                </a:solidFill>
                <a:highlight>
                  <a:srgbClr val="FFFFFF"/>
                </a:highlight>
              </a:rPr>
              <a:t>1</a:t>
            </a:r>
            <a:r>
              <a:rPr lang="pt-BR" sz="1100" dirty="0">
                <a:solidFill>
                  <a:srgbClr val="000000"/>
                </a:solidFill>
                <a:highlight>
                  <a:srgbClr val="FFFFFF"/>
                </a:highlight>
              </a:rPr>
              <a:t> </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smtClean="0">
                <a:solidFill>
                  <a:srgbClr val="FF0000"/>
                </a:solidFill>
                <a:highlight>
                  <a:srgbClr val="FFFFFF"/>
                </a:highlight>
              </a:rPr>
              <a:t>2</a:t>
            </a:r>
            <a:r>
              <a:rPr lang="pt-BR" sz="1100" b="1" dirty="0" smtClean="0">
                <a:solidFill>
                  <a:srgbClr val="000080"/>
                </a:solidFill>
                <a:highlight>
                  <a:srgbClr val="FFFFFF"/>
                </a:highlight>
              </a:rPr>
              <a:t>*</a:t>
            </a:r>
            <a:r>
              <a:rPr lang="pt-BR" sz="1100" dirty="0" smtClean="0">
                <a:solidFill>
                  <a:srgbClr val="000000"/>
                </a:solidFill>
                <a:highlight>
                  <a:srgbClr val="FFFFFF"/>
                </a:highlight>
              </a:rPr>
              <a:t>x</a:t>
            </a:r>
            <a:r>
              <a:rPr lang="pt-BR" sz="1100" b="1" dirty="0" smtClean="0">
                <a:solidFill>
                  <a:srgbClr val="000080"/>
                </a:solidFill>
                <a:highlight>
                  <a:srgbClr val="FFFFFF"/>
                </a:highlight>
              </a:rPr>
              <a:t>*</a:t>
            </a:r>
            <a:r>
              <a:rPr lang="pt-BR" sz="1100" b="1" dirty="0">
                <a:solidFill>
                  <a:srgbClr val="000080"/>
                </a:solidFill>
                <a:highlight>
                  <a:srgbClr val="FFFFFF"/>
                </a:highlight>
              </a:rPr>
              <a:t>*</a:t>
            </a:r>
            <a:r>
              <a:rPr lang="pt-BR" sz="1100" dirty="0" smtClean="0">
                <a:solidFill>
                  <a:srgbClr val="000000"/>
                </a:solidFill>
                <a:highlight>
                  <a:srgbClr val="FFFFFF"/>
                </a:highlight>
              </a:rPr>
              <a:t>2</a:t>
            </a:r>
            <a:endParaRPr lang="pt-BR" sz="1100" dirty="0">
              <a:solidFill>
                <a:srgbClr val="000000"/>
              </a:solidFill>
              <a:highlight>
                <a:srgbClr val="FFFFFF"/>
              </a:highlight>
            </a:endParaRPr>
          </a:p>
          <a:p>
            <a:endParaRPr lang="pt-BR" sz="1100" dirty="0">
              <a:solidFill>
                <a:srgbClr val="000000"/>
              </a:solidFill>
              <a:highlight>
                <a:srgbClr val="FFFFFF"/>
              </a:highlight>
            </a:endParaRPr>
          </a:p>
          <a:p>
            <a:r>
              <a:rPr lang="pt-BR" sz="1100" dirty="0">
                <a:solidFill>
                  <a:srgbClr val="008000"/>
                </a:solidFill>
                <a:highlight>
                  <a:srgbClr val="FFFFFF"/>
                </a:highlight>
              </a:rPr>
              <a:t># Versão ruidosa de y.</a:t>
            </a:r>
            <a:endParaRPr lang="pt-BR" sz="1100" dirty="0">
              <a:solidFill>
                <a:srgbClr val="000000"/>
              </a:solidFill>
              <a:highlight>
                <a:srgbClr val="FFFFFF"/>
              </a:highlight>
            </a:endParaRPr>
          </a:p>
          <a:p>
            <a:r>
              <a:rPr lang="pt-BR" sz="1100" dirty="0">
                <a:solidFill>
                  <a:srgbClr val="000000"/>
                </a:solidFill>
                <a:highlight>
                  <a:srgbClr val="FFFFFF"/>
                </a:highlight>
              </a:rPr>
              <a:t>y_noisy </a:t>
            </a:r>
            <a:r>
              <a:rPr lang="pt-BR" sz="1100" b="1" dirty="0">
                <a:solidFill>
                  <a:srgbClr val="000080"/>
                </a:solidFill>
                <a:highlight>
                  <a:srgbClr val="FFFFFF"/>
                </a:highlight>
              </a:rPr>
              <a:t>=</a:t>
            </a:r>
            <a:r>
              <a:rPr lang="pt-BR" sz="1100" dirty="0">
                <a:solidFill>
                  <a:srgbClr val="000000"/>
                </a:solidFill>
                <a:highlight>
                  <a:srgbClr val="FFFFFF"/>
                </a:highlight>
              </a:rPr>
              <a:t> y </a:t>
            </a:r>
            <a:r>
              <a:rPr lang="pt-BR" sz="1100" b="1" dirty="0">
                <a:solidFill>
                  <a:srgbClr val="000080"/>
                </a:solidFill>
                <a:highlight>
                  <a:srgbClr val="FFFFFF"/>
                </a:highlight>
              </a:rPr>
              <a:t>+</a:t>
            </a:r>
            <a:r>
              <a:rPr lang="pt-BR" sz="1100" dirty="0">
                <a:solidFill>
                  <a:srgbClr val="000000"/>
                </a:solidFill>
                <a:highlight>
                  <a:srgbClr val="FFFFFF"/>
                </a:highlight>
              </a:rPr>
              <a:t> w</a:t>
            </a:r>
          </a:p>
          <a:p>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plot</a:t>
            </a:r>
            <a:r>
              <a:rPr lang="pt-BR" sz="1100" b="1" dirty="0">
                <a:solidFill>
                  <a:srgbClr val="000080"/>
                </a:solidFill>
                <a:highlight>
                  <a:srgbClr val="FFFFFF"/>
                </a:highlight>
              </a:rPr>
              <a:t>(</a:t>
            </a:r>
            <a:r>
              <a:rPr lang="pt-BR" sz="1100" dirty="0">
                <a:solidFill>
                  <a:srgbClr val="00000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y_noisy</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'.b'</a:t>
            </a:r>
            <a:r>
              <a:rPr lang="pt-BR" sz="1100" b="1" dirty="0">
                <a:solidFill>
                  <a:srgbClr val="000080"/>
                </a:solidFill>
                <a:highlight>
                  <a:srgbClr val="FFFFFF"/>
                </a:highlight>
              </a:rPr>
              <a:t>,</a:t>
            </a:r>
            <a:r>
              <a:rPr lang="pt-BR" sz="1100" dirty="0">
                <a:solidFill>
                  <a:srgbClr val="000000"/>
                </a:solidFill>
                <a:highlight>
                  <a:srgbClr val="FFFFFF"/>
                </a:highlight>
              </a:rPr>
              <a:t> label</a:t>
            </a:r>
            <a:r>
              <a:rPr lang="pt-BR" sz="1100" b="1" dirty="0">
                <a:solidFill>
                  <a:srgbClr val="000080"/>
                </a:solidFill>
                <a:highlight>
                  <a:srgbClr val="FFFFFF"/>
                </a:highlight>
              </a:rPr>
              <a:t>=</a:t>
            </a:r>
            <a:r>
              <a:rPr lang="pt-BR" sz="1100" dirty="0">
                <a:solidFill>
                  <a:srgbClr val="808080"/>
                </a:solidFill>
                <a:highlight>
                  <a:srgbClr val="FFFFFF"/>
                </a:highlight>
              </a:rPr>
              <a:t>'Função ruidosa'</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plot</a:t>
            </a:r>
            <a:r>
              <a:rPr lang="pt-BR" sz="1100" b="1" dirty="0">
                <a:solidFill>
                  <a:srgbClr val="000080"/>
                </a:solidFill>
                <a:highlight>
                  <a:srgbClr val="FFFFFF"/>
                </a:highlight>
              </a:rPr>
              <a:t>(</a:t>
            </a:r>
            <a:r>
              <a:rPr lang="pt-BR" sz="1100" dirty="0">
                <a:solidFill>
                  <a:srgbClr val="00000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y</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808080"/>
                </a:solidFill>
                <a:highlight>
                  <a:srgbClr val="FFFFFF"/>
                </a:highlight>
              </a:rPr>
              <a:t>'k'</a:t>
            </a:r>
            <a:r>
              <a:rPr lang="pt-BR" sz="1100" b="1" dirty="0">
                <a:solidFill>
                  <a:srgbClr val="000080"/>
                </a:solidFill>
                <a:highlight>
                  <a:srgbClr val="FFFFFF"/>
                </a:highlight>
              </a:rPr>
              <a:t>,</a:t>
            </a:r>
            <a:r>
              <a:rPr lang="pt-BR" sz="1100" dirty="0">
                <a:solidFill>
                  <a:srgbClr val="000000"/>
                </a:solidFill>
                <a:highlight>
                  <a:srgbClr val="FFFFFF"/>
                </a:highlight>
              </a:rPr>
              <a:t> label</a:t>
            </a:r>
            <a:r>
              <a:rPr lang="pt-BR" sz="1100" b="1" dirty="0">
                <a:solidFill>
                  <a:srgbClr val="000080"/>
                </a:solidFill>
                <a:highlight>
                  <a:srgbClr val="FFFFFF"/>
                </a:highlight>
              </a:rPr>
              <a:t>=</a:t>
            </a:r>
            <a:r>
              <a:rPr lang="pt-BR" sz="1100" dirty="0">
                <a:solidFill>
                  <a:srgbClr val="808080"/>
                </a:solidFill>
                <a:highlight>
                  <a:srgbClr val="FFFFFF"/>
                </a:highlight>
              </a:rPr>
              <a:t>'Função original'</a:t>
            </a:r>
            <a:r>
              <a:rPr lang="pt-BR" sz="1100" b="1" dirty="0">
                <a:solidFill>
                  <a:srgbClr val="000080"/>
                </a:solidFill>
                <a:highlight>
                  <a:srgbClr val="FFFFFF"/>
                </a:highlight>
              </a:rPr>
              <a:t>,</a:t>
            </a:r>
            <a:r>
              <a:rPr lang="pt-BR" sz="1100" dirty="0">
                <a:solidFill>
                  <a:srgbClr val="000000"/>
                </a:solidFill>
                <a:highlight>
                  <a:srgbClr val="FFFFFF"/>
                </a:highlight>
              </a:rPr>
              <a:t> linewidth</a:t>
            </a:r>
            <a:r>
              <a:rPr lang="pt-BR" sz="1100" b="1" dirty="0">
                <a:solidFill>
                  <a:srgbClr val="000080"/>
                </a:solidFill>
                <a:highlight>
                  <a:srgbClr val="FFFFFF"/>
                </a:highlight>
              </a:rPr>
              <a:t>=</a:t>
            </a:r>
            <a:r>
              <a:rPr lang="pt-BR" sz="1100" dirty="0">
                <a:solidFill>
                  <a:srgbClr val="FF0000"/>
                </a:solidFill>
                <a:highlight>
                  <a:srgbClr val="FFFFFF"/>
                </a:highlight>
              </a:rPr>
              <a:t>4</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xlabel</a:t>
            </a:r>
            <a:r>
              <a:rPr lang="pt-BR" sz="1100" b="1" dirty="0">
                <a:solidFill>
                  <a:srgbClr val="000080"/>
                </a:solidFill>
                <a:highlight>
                  <a:srgbClr val="FFFFFF"/>
                </a:highlight>
              </a:rPr>
              <a:t>(</a:t>
            </a:r>
            <a:r>
              <a:rPr lang="pt-BR" sz="1100" dirty="0">
                <a:solidFill>
                  <a:srgbClr val="808080"/>
                </a:solidFill>
                <a:highlight>
                  <a:srgbClr val="FFFFFF"/>
                </a:highlight>
              </a:rPr>
              <a:t>'x'</a:t>
            </a:r>
            <a:r>
              <a:rPr lang="pt-BR" sz="1100" b="1" dirty="0">
                <a:solidFill>
                  <a:srgbClr val="000080"/>
                </a:solidFill>
                <a:highlight>
                  <a:srgbClr val="FFFFFF"/>
                </a:highlight>
              </a:rPr>
              <a:t>,</a:t>
            </a:r>
            <a:r>
              <a:rPr lang="pt-BR" sz="1100" dirty="0">
                <a:solidFill>
                  <a:srgbClr val="000000"/>
                </a:solidFill>
                <a:highlight>
                  <a:srgbClr val="FFFFFF"/>
                </a:highlight>
              </a:rPr>
              <a:t> fontsize</a:t>
            </a:r>
            <a:r>
              <a:rPr lang="pt-BR" sz="1100" b="1" dirty="0">
                <a:solidFill>
                  <a:srgbClr val="000080"/>
                </a:solidFill>
                <a:highlight>
                  <a:srgbClr val="FFFFFF"/>
                </a:highlight>
              </a:rPr>
              <a:t>=</a:t>
            </a:r>
            <a:r>
              <a:rPr lang="pt-BR" sz="1100" dirty="0">
                <a:solidFill>
                  <a:srgbClr val="FF0000"/>
                </a:solidFill>
                <a:highlight>
                  <a:srgbClr val="FFFFFF"/>
                </a:highlight>
              </a:rPr>
              <a:t>14</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ylabel</a:t>
            </a:r>
            <a:r>
              <a:rPr lang="pt-BR" sz="1100" b="1" dirty="0">
                <a:solidFill>
                  <a:srgbClr val="000080"/>
                </a:solidFill>
                <a:highlight>
                  <a:srgbClr val="FFFFFF"/>
                </a:highlight>
              </a:rPr>
              <a:t>(</a:t>
            </a:r>
            <a:r>
              <a:rPr lang="pt-BR" sz="1100" dirty="0">
                <a:solidFill>
                  <a:srgbClr val="808080"/>
                </a:solidFill>
                <a:highlight>
                  <a:srgbClr val="FFFFFF"/>
                </a:highlight>
              </a:rPr>
              <a:t>'y'</a:t>
            </a:r>
            <a:r>
              <a:rPr lang="pt-BR" sz="1100" b="1" dirty="0">
                <a:solidFill>
                  <a:srgbClr val="000080"/>
                </a:solidFill>
                <a:highlight>
                  <a:srgbClr val="FFFFFF"/>
                </a:highlight>
              </a:rPr>
              <a:t>,</a:t>
            </a:r>
            <a:r>
              <a:rPr lang="pt-BR" sz="1100" dirty="0">
                <a:solidFill>
                  <a:srgbClr val="000000"/>
                </a:solidFill>
                <a:highlight>
                  <a:srgbClr val="FFFFFF"/>
                </a:highlight>
              </a:rPr>
              <a:t> fontsize</a:t>
            </a:r>
            <a:r>
              <a:rPr lang="pt-BR" sz="1100" b="1" dirty="0">
                <a:solidFill>
                  <a:srgbClr val="000080"/>
                </a:solidFill>
                <a:highlight>
                  <a:srgbClr val="FFFFFF"/>
                </a:highlight>
              </a:rPr>
              <a:t>=</a:t>
            </a:r>
            <a:r>
              <a:rPr lang="pt-BR" sz="1100" dirty="0">
                <a:solidFill>
                  <a:srgbClr val="FF0000"/>
                </a:solidFill>
                <a:highlight>
                  <a:srgbClr val="FFFFFF"/>
                </a:highlight>
              </a:rPr>
              <a:t>14</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legend</a:t>
            </a:r>
            <a:r>
              <a:rPr lang="pt-BR" sz="1100" b="1" dirty="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grid</a:t>
            </a:r>
            <a:r>
              <a:rPr lang="pt-BR" sz="1100" b="1" dirty="0" smtClean="0">
                <a:solidFill>
                  <a:srgbClr val="000080"/>
                </a:solidFill>
                <a:highlight>
                  <a:srgbClr val="FFFFFF"/>
                </a:highlight>
              </a:rPr>
              <a:t>()</a:t>
            </a:r>
            <a:endParaRPr lang="pt-BR" sz="1100" dirty="0">
              <a:solidFill>
                <a:srgbClr val="000000"/>
              </a:solidFill>
              <a:highlight>
                <a:srgbClr val="FFFFFF"/>
              </a:highlight>
            </a:endParaRPr>
          </a:p>
          <a:p>
            <a:r>
              <a:rPr lang="pt-BR" sz="1100" dirty="0">
                <a:solidFill>
                  <a:srgbClr val="008000"/>
                </a:solidFill>
                <a:highlight>
                  <a:srgbClr val="FFFFFF"/>
                </a:highlight>
              </a:rPr>
              <a:t># salva figura em arquivo</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savefig</a:t>
            </a:r>
            <a:r>
              <a:rPr lang="pt-BR" sz="1100" b="1" dirty="0">
                <a:solidFill>
                  <a:srgbClr val="000080"/>
                </a:solidFill>
                <a:highlight>
                  <a:srgbClr val="FFFFFF"/>
                </a:highlight>
              </a:rPr>
              <a:t>(</a:t>
            </a:r>
            <a:r>
              <a:rPr lang="pt-BR" sz="1100" dirty="0">
                <a:solidFill>
                  <a:srgbClr val="808080"/>
                </a:solidFill>
                <a:highlight>
                  <a:srgbClr val="FFFFFF"/>
                </a:highlight>
              </a:rPr>
              <a:t>'figura_2D.png'</a:t>
            </a:r>
            <a:r>
              <a:rPr lang="pt-BR" sz="1100" b="1" dirty="0">
                <a:solidFill>
                  <a:srgbClr val="000080"/>
                </a:solidFill>
                <a:highlight>
                  <a:srgbClr val="FFFFFF"/>
                </a:highlight>
              </a:rPr>
              <a:t>)</a:t>
            </a:r>
            <a:r>
              <a:rPr lang="pt-BR" sz="1100" dirty="0">
                <a:solidFill>
                  <a:srgbClr val="000000"/>
                </a:solidFill>
                <a:highlight>
                  <a:srgbClr val="FFFFFF"/>
                </a:highlight>
              </a:rPr>
              <a:t> </a:t>
            </a:r>
          </a:p>
          <a:p>
            <a:r>
              <a:rPr lang="pt-BR" sz="1100" dirty="0">
                <a:solidFill>
                  <a:srgbClr val="008000"/>
                </a:solidFill>
                <a:highlight>
                  <a:srgbClr val="FFFFFF"/>
                </a:highlight>
              </a:rPr>
              <a:t># Mostra a figura.</a:t>
            </a:r>
            <a:endParaRPr lang="pt-BR" sz="1100" dirty="0">
              <a:solidFill>
                <a:srgbClr val="000000"/>
              </a:solidFill>
              <a:highlight>
                <a:srgbClr val="FFFFFF"/>
              </a:highlight>
            </a:endParaRPr>
          </a:p>
          <a:p>
            <a:r>
              <a:rPr lang="pt-BR" sz="1100" dirty="0">
                <a:solidFill>
                  <a:srgbClr val="000000"/>
                </a:solidFill>
                <a:highlight>
                  <a:srgbClr val="FFFFFF"/>
                </a:highlight>
              </a:rPr>
              <a:t>plt</a:t>
            </a:r>
            <a:r>
              <a:rPr lang="pt-BR" sz="1100" b="1" dirty="0">
                <a:solidFill>
                  <a:srgbClr val="000080"/>
                </a:solidFill>
                <a:highlight>
                  <a:srgbClr val="FFFFFF"/>
                </a:highlight>
              </a:rPr>
              <a:t>.</a:t>
            </a:r>
            <a:r>
              <a:rPr lang="pt-BR" sz="1100" dirty="0">
                <a:solidFill>
                  <a:srgbClr val="000000"/>
                </a:solidFill>
                <a:highlight>
                  <a:srgbClr val="FFFFFF"/>
                </a:highlight>
              </a:rPr>
              <a:t>show</a:t>
            </a:r>
            <a:r>
              <a:rPr lang="pt-BR" sz="1100" b="1" dirty="0">
                <a:solidFill>
                  <a:srgbClr val="000080"/>
                </a:solidFill>
                <a:highlight>
                  <a:srgbClr val="FFFFFF"/>
                </a:highlight>
              </a:rPr>
              <a:t>()</a:t>
            </a:r>
            <a:endParaRPr lang="pt-BR" sz="11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434" y="1604488"/>
            <a:ext cx="5485714" cy="3657143"/>
          </a:xfrm>
          <a:prstGeom prst="rect">
            <a:avLst/>
          </a:prstGeom>
        </p:spPr>
      </p:pic>
    </p:spTree>
    <p:extLst>
      <p:ext uri="{BB962C8B-B14F-4D97-AF65-F5344CB8AC3E}">
        <p14:creationId xmlns:p14="http://schemas.microsoft.com/office/powerpoint/2010/main" val="18190913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2A4684C-1159-4F88-A2B1-6BABEDE38C4D}"/>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 xmlns:a16="http://schemas.microsoft.com/office/drawing/2014/main" id="{EC432B31-D382-41FF-BB6B-2ABDD322424B}"/>
              </a:ext>
            </a:extLst>
          </p:cNvPr>
          <p:cNvSpPr>
            <a:spLocks noGrp="1"/>
          </p:cNvSpPr>
          <p:nvPr>
            <p:ph idx="1"/>
          </p:nvPr>
        </p:nvSpPr>
        <p:spPr>
          <a:xfrm>
            <a:off x="838200" y="1648915"/>
            <a:ext cx="11019020" cy="5156617"/>
          </a:xfrm>
        </p:spPr>
        <p:txBody>
          <a:bodyPr>
            <a:normAutofit fontScale="85000" lnSpcReduction="10000"/>
          </a:bodyPr>
          <a:lstStyle/>
          <a:p>
            <a:pPr marL="0" indent="0">
              <a:buNone/>
            </a:pPr>
            <a:r>
              <a:rPr lang="pt-BR" dirty="0" smtClean="0"/>
              <a:t>[</a:t>
            </a:r>
            <a:r>
              <a:rPr lang="pt-BR" dirty="0"/>
              <a:t>1</a:t>
            </a:r>
            <a:r>
              <a:rPr lang="pt-BR" dirty="0" smtClean="0"/>
              <a:t>] </a:t>
            </a:r>
            <a:r>
              <a:rPr lang="pt-BR" dirty="0"/>
              <a:t>Stuart Russell and Peter Norvig, “</a:t>
            </a:r>
            <a:r>
              <a:rPr lang="pt-BR" i="1" dirty="0"/>
              <a:t>Artificial Intelligence: A Modern Approach</a:t>
            </a:r>
            <a:r>
              <a:rPr lang="pt-BR" dirty="0"/>
              <a:t>,” Prentice Hall Series in Artificial Intelligence, 3rd ed., 2015.</a:t>
            </a:r>
          </a:p>
          <a:p>
            <a:pPr marL="0" indent="0">
              <a:buNone/>
            </a:pPr>
            <a:r>
              <a:rPr lang="pt-BR" dirty="0" smtClean="0"/>
              <a:t>[2] </a:t>
            </a:r>
            <a:r>
              <a:rPr lang="pt-BR" dirty="0"/>
              <a:t>Aurélien Géron, “</a:t>
            </a:r>
            <a:r>
              <a:rPr lang="pt-BR" i="1" dirty="0"/>
              <a:t>Hands-On Machine Learning with Scikit-Learn and TensorFlow: Concepts, Tools, and Techniques to Build Intelligent Systems</a:t>
            </a:r>
            <a:r>
              <a:rPr lang="pt-BR" dirty="0"/>
              <a:t>”, 1st ed., O'Reilly Media, 2017</a:t>
            </a:r>
            <a:r>
              <a:rPr lang="pt-BR" dirty="0" smtClean="0"/>
              <a:t>.</a:t>
            </a:r>
          </a:p>
          <a:p>
            <a:pPr marL="0" indent="0">
              <a:buNone/>
            </a:pPr>
            <a:r>
              <a:rPr lang="pt-BR" dirty="0" smtClean="0"/>
              <a:t>[3] </a:t>
            </a:r>
            <a:r>
              <a:rPr lang="pt-BR" dirty="0"/>
              <a:t>Joseph Misiti, “</a:t>
            </a:r>
            <a:r>
              <a:rPr lang="pt-BR" i="1" dirty="0"/>
              <a:t>Awesome Machine-Learning</a:t>
            </a:r>
            <a:r>
              <a:rPr lang="pt-BR" dirty="0"/>
              <a:t>,” on-line data base with several free and/or open-source books (https://github.com/josephmisiti/awesome-machine-learning</a:t>
            </a:r>
            <a:r>
              <a:rPr lang="pt-BR" dirty="0" smtClean="0"/>
              <a:t>).</a:t>
            </a:r>
            <a:endParaRPr lang="pt-BR" dirty="0"/>
          </a:p>
          <a:p>
            <a:pPr marL="0" indent="0">
              <a:buNone/>
            </a:pPr>
            <a:r>
              <a:rPr lang="pt-BR" dirty="0" smtClean="0"/>
              <a:t>[4] </a:t>
            </a:r>
            <a:r>
              <a:rPr lang="pt-BR" dirty="0"/>
              <a:t>Andriy Burkov, “</a:t>
            </a:r>
            <a:r>
              <a:rPr lang="pt-BR" i="1" dirty="0"/>
              <a:t>The Hundred-Page Machine-Learning Book</a:t>
            </a:r>
            <a:r>
              <a:rPr lang="pt-BR" dirty="0"/>
              <a:t>,” Andriy Burkov 2019.  </a:t>
            </a:r>
          </a:p>
          <a:p>
            <a:pPr marL="0" indent="0">
              <a:buNone/>
            </a:pPr>
            <a:r>
              <a:rPr lang="pt-BR" dirty="0" smtClean="0"/>
              <a:t>[5] </a:t>
            </a:r>
            <a:r>
              <a:rPr lang="pt-BR" dirty="0"/>
              <a:t>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smtClean="0"/>
              <a:t>[6] </a:t>
            </a:r>
            <a:r>
              <a:rPr lang="pt-BR" dirty="0"/>
              <a:t>S. Haykin, “</a:t>
            </a:r>
            <a:r>
              <a:rPr lang="pt-BR" i="1" dirty="0"/>
              <a:t>Neural Networks and Learning Machines</a:t>
            </a:r>
            <a:r>
              <a:rPr lang="pt-BR" dirty="0"/>
              <a:t>,” Prentice Hall, 3ª ed., 2008</a:t>
            </a:r>
            <a:r>
              <a:rPr lang="pt-BR" dirty="0" smtClean="0"/>
              <a:t>.</a:t>
            </a:r>
          </a:p>
          <a:p>
            <a:pPr marL="0" indent="0">
              <a:buNone/>
            </a:pPr>
            <a:r>
              <a:rPr lang="pt-BR" dirty="0" smtClean="0"/>
              <a:t>[</a:t>
            </a:r>
            <a:r>
              <a:rPr lang="pt-BR" dirty="0"/>
              <a:t>7</a:t>
            </a:r>
            <a:r>
              <a:rPr lang="pt-BR" dirty="0" smtClean="0"/>
              <a:t>] Coleção de livros, </a:t>
            </a:r>
            <a:r>
              <a:rPr lang="pt-BR" dirty="0" smtClean="0">
                <a:hlinkClick r:id="rId3"/>
              </a:rPr>
              <a:t>https</a:t>
            </a:r>
            <a:r>
              <a:rPr lang="pt-BR" dirty="0">
                <a:hlinkClick r:id="rId3"/>
              </a:rPr>
              <a:t>://</a:t>
            </a:r>
            <a:r>
              <a:rPr lang="pt-BR" dirty="0" smtClean="0">
                <a:hlinkClick r:id="rId3"/>
              </a:rPr>
              <a:t>drive.google.com/drive/folders/1IyIIMu1w6POBhrVnw11yqXXy6BjC439j?usp=sharing</a:t>
            </a:r>
            <a:endParaRPr lang="pt-BR" dirty="0" smtClean="0"/>
          </a:p>
        </p:txBody>
      </p:sp>
    </p:spTree>
    <p:extLst>
      <p:ext uri="{BB962C8B-B14F-4D97-AF65-F5344CB8AC3E}">
        <p14:creationId xmlns:p14="http://schemas.microsoft.com/office/powerpoint/2010/main" val="16945222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Avisos</a:t>
            </a:r>
            <a:endParaRPr lang="nl-BE" dirty="0"/>
          </a:p>
        </p:txBody>
      </p:sp>
      <p:sp>
        <p:nvSpPr>
          <p:cNvPr id="3" name="Content Placeholder 2"/>
          <p:cNvSpPr>
            <a:spLocks noGrp="1"/>
          </p:cNvSpPr>
          <p:nvPr>
            <p:ph idx="1"/>
          </p:nvPr>
        </p:nvSpPr>
        <p:spPr>
          <a:xfrm>
            <a:off x="838199" y="1825624"/>
            <a:ext cx="10974049" cy="4785037"/>
          </a:xfrm>
        </p:spPr>
        <p:txBody>
          <a:bodyPr/>
          <a:lstStyle/>
          <a:p>
            <a:r>
              <a:rPr lang="en-US" dirty="0" err="1" smtClean="0"/>
              <a:t>Entregas</a:t>
            </a:r>
            <a:r>
              <a:rPr lang="en-US" dirty="0" smtClean="0"/>
              <a:t> de </a:t>
            </a:r>
            <a:r>
              <a:rPr lang="en-US" dirty="0" err="1" smtClean="0"/>
              <a:t>exercícios</a:t>
            </a:r>
            <a:r>
              <a:rPr lang="en-US" dirty="0" smtClean="0"/>
              <a:t> </a:t>
            </a:r>
            <a:r>
              <a:rPr lang="pt-BR" dirty="0"/>
              <a:t>(laboratórios e quizzes) </a:t>
            </a:r>
            <a:r>
              <a:rPr lang="en-US" dirty="0" err="1" smtClean="0"/>
              <a:t>devem</a:t>
            </a:r>
            <a:r>
              <a:rPr lang="en-US" dirty="0" smtClean="0"/>
              <a:t> </a:t>
            </a:r>
            <a:r>
              <a:rPr lang="en-US" dirty="0" err="1" smtClean="0"/>
              <a:t>ser</a:t>
            </a:r>
            <a:r>
              <a:rPr lang="en-US" dirty="0" smtClean="0"/>
              <a:t> </a:t>
            </a:r>
            <a:r>
              <a:rPr lang="en-US" dirty="0" err="1" smtClean="0"/>
              <a:t>feitas</a:t>
            </a:r>
            <a:r>
              <a:rPr lang="en-US" dirty="0" smtClean="0"/>
              <a:t> no MS Teams.</a:t>
            </a:r>
          </a:p>
          <a:p>
            <a:pPr lvl="1">
              <a:buFont typeface="Wingdings" panose="05000000000000000000" pitchFamily="2" charset="2"/>
              <a:buChar char="§"/>
            </a:pPr>
            <a:r>
              <a:rPr lang="en-US" dirty="0" smtClean="0"/>
              <a:t>Se </a:t>
            </a:r>
            <a:r>
              <a:rPr lang="en-US" dirty="0" err="1"/>
              <a:t>atentem</a:t>
            </a:r>
            <a:r>
              <a:rPr lang="en-US" dirty="0"/>
              <a:t> </a:t>
            </a:r>
            <a:r>
              <a:rPr lang="en-US" dirty="0" err="1"/>
              <a:t>às</a:t>
            </a:r>
            <a:r>
              <a:rPr lang="en-US" dirty="0"/>
              <a:t> </a:t>
            </a:r>
            <a:r>
              <a:rPr lang="en-US" dirty="0" err="1" smtClean="0"/>
              <a:t>datas</a:t>
            </a:r>
            <a:r>
              <a:rPr lang="en-US" dirty="0" smtClean="0"/>
              <a:t>/</a:t>
            </a:r>
            <a:r>
              <a:rPr lang="en-US" dirty="0" err="1" smtClean="0"/>
              <a:t>horários</a:t>
            </a:r>
            <a:r>
              <a:rPr lang="en-US" dirty="0" smtClean="0"/>
              <a:t> </a:t>
            </a:r>
            <a:r>
              <a:rPr lang="en-US" dirty="0"/>
              <a:t>de </a:t>
            </a:r>
            <a:r>
              <a:rPr lang="en-US" dirty="0" err="1"/>
              <a:t>entrega</a:t>
            </a:r>
            <a:r>
              <a:rPr lang="en-US" dirty="0"/>
              <a:t> no </a:t>
            </a:r>
            <a:r>
              <a:rPr lang="en-US" dirty="0" smtClean="0"/>
              <a:t>MS Teams.</a:t>
            </a:r>
          </a:p>
          <a:p>
            <a:r>
              <a:rPr lang="pt-BR" dirty="0" smtClean="0"/>
              <a:t>Todo material do curso será disponibilizado no MS Teams e no GitHub: </a:t>
            </a:r>
            <a:endParaRPr lang="pt-BR" dirty="0"/>
          </a:p>
          <a:p>
            <a:pPr lvl="1">
              <a:buFont typeface="Wingdings" panose="05000000000000000000" pitchFamily="2" charset="2"/>
              <a:buChar char="§"/>
            </a:pPr>
            <a:r>
              <a:rPr lang="pt-BR" dirty="0" smtClean="0">
                <a:hlinkClick r:id="rId2"/>
              </a:rPr>
              <a:t>https</a:t>
            </a:r>
            <a:r>
              <a:rPr lang="pt-BR" dirty="0">
                <a:hlinkClick r:id="rId2"/>
              </a:rPr>
              <a:t>://</a:t>
            </a:r>
            <a:r>
              <a:rPr lang="pt-BR" dirty="0" smtClean="0">
                <a:hlinkClick r:id="rId2"/>
              </a:rPr>
              <a:t>github.com/zz4fap/t319_aprendizado_de_maquina</a:t>
            </a:r>
            <a:endParaRPr lang="pt-BR" dirty="0" smtClean="0"/>
          </a:p>
          <a:p>
            <a:r>
              <a:rPr lang="pt-BR" dirty="0" smtClean="0"/>
              <a:t>Horários de Atendimento</a:t>
            </a:r>
          </a:p>
          <a:p>
            <a:pPr lvl="1">
              <a:buFont typeface="Wingdings" panose="05000000000000000000" pitchFamily="2" charset="2"/>
              <a:buChar char="§"/>
            </a:pPr>
            <a:r>
              <a:rPr lang="pt-BR" dirty="0"/>
              <a:t>Professor: quintas-feiras das 18:30 às 19:30 e sextas-feiras das 15:30 às </a:t>
            </a:r>
            <a:r>
              <a:rPr lang="pt-BR" dirty="0" smtClean="0"/>
              <a:t>16:30.</a:t>
            </a:r>
            <a:endParaRPr lang="pt-BR" dirty="0"/>
          </a:p>
          <a:p>
            <a:pPr lvl="1">
              <a:buFont typeface="Wingdings" panose="05000000000000000000" pitchFamily="2" charset="2"/>
              <a:buChar char="§"/>
            </a:pPr>
            <a:r>
              <a:rPr lang="pt-BR" dirty="0" smtClean="0"/>
              <a:t>Monitor </a:t>
            </a:r>
            <a:r>
              <a:rPr lang="pt-BR" dirty="0"/>
              <a:t>(Pedro Rezende: </a:t>
            </a:r>
            <a:r>
              <a:rPr lang="pt-BR" b="1" i="1" dirty="0"/>
              <a:t>pedro_rafael@get.inatel.br</a:t>
            </a:r>
            <a:r>
              <a:rPr lang="pt-BR" dirty="0"/>
              <a:t>): Todas as sextas-feiras das</a:t>
            </a:r>
            <a:br>
              <a:rPr lang="pt-BR" dirty="0"/>
            </a:br>
            <a:r>
              <a:rPr lang="pt-BR" dirty="0"/>
              <a:t>17:30 às </a:t>
            </a:r>
            <a:r>
              <a:rPr lang="pt-BR" dirty="0" smtClean="0"/>
              <a:t>18:30.</a:t>
            </a:r>
            <a:endParaRPr lang="pt-BR" dirty="0"/>
          </a:p>
          <a:p>
            <a:pPr lvl="1">
              <a:buFont typeface="Wingdings" panose="05000000000000000000" pitchFamily="2" charset="2"/>
              <a:buChar char="§"/>
            </a:pPr>
            <a:r>
              <a:rPr lang="pt-BR" dirty="0" smtClean="0"/>
              <a:t>Atendimento </a:t>
            </a:r>
            <a:r>
              <a:rPr lang="pt-BR" dirty="0"/>
              <a:t>via MS Teams. </a:t>
            </a:r>
            <a:br>
              <a:rPr lang="pt-BR" dirty="0"/>
            </a:br>
            <a:endParaRPr lang="pt-BR" dirty="0" smtClean="0"/>
          </a:p>
        </p:txBody>
      </p:sp>
    </p:spTree>
    <p:extLst>
      <p:ext uri="{BB962C8B-B14F-4D97-AF65-F5344CB8AC3E}">
        <p14:creationId xmlns:p14="http://schemas.microsoft.com/office/powerpoint/2010/main" val="8490152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smtClean="0"/>
              <a:t>Quiz</a:t>
            </a:r>
            <a:r>
              <a:rPr lang="pt-BR" dirty="0" smtClean="0"/>
              <a:t>: “</a:t>
            </a:r>
            <a:r>
              <a:rPr lang="pt-BR" i="1" dirty="0" smtClean="0"/>
              <a:t>T319 </a:t>
            </a:r>
            <a:r>
              <a:rPr lang="pt-BR" i="1" dirty="0"/>
              <a:t>- Quiz - </a:t>
            </a:r>
            <a:r>
              <a:rPr lang="pt-BR" i="1" dirty="0" smtClean="0"/>
              <a:t>Introdução</a:t>
            </a:r>
            <a:r>
              <a:rPr lang="pt-BR" dirty="0" smtClean="0"/>
              <a:t>” que se encontra no MS Teams.</a:t>
            </a:r>
          </a:p>
          <a:p>
            <a:r>
              <a:rPr lang="pt-BR" b="1" dirty="0" smtClean="0"/>
              <a:t>Exercício Prático</a:t>
            </a:r>
            <a:r>
              <a:rPr lang="pt-BR" dirty="0" smtClean="0"/>
              <a:t>: </a:t>
            </a:r>
            <a:r>
              <a:rPr lang="pt-BR" b="1" dirty="0" smtClean="0">
                <a:hlinkClick r:id="rId3"/>
              </a:rPr>
              <a:t>Laboratório #1</a:t>
            </a:r>
            <a:r>
              <a:rPr lang="pt-BR" dirty="0" smtClean="0"/>
              <a:t>.</a:t>
            </a:r>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a:t>.</a:t>
            </a:r>
          </a:p>
          <a:p>
            <a:pPr lvl="1"/>
            <a:r>
              <a:rPr lang="pt-BR" b="1" dirty="0">
                <a:solidFill>
                  <a:srgbClr val="FF0000"/>
                </a:solidFill>
              </a:rPr>
              <a:t>Laboratórios podem ser feitos em grupo, mas as entregas devem ser individuais.</a:t>
            </a:r>
          </a:p>
        </p:txBody>
      </p:sp>
    </p:spTree>
    <p:extLst>
      <p:ext uri="{BB962C8B-B14F-4D97-AF65-F5344CB8AC3E}">
        <p14:creationId xmlns:p14="http://schemas.microsoft.com/office/powerpoint/2010/main" val="203716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smtClean="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Inicialização</a:t>
              </a:r>
              <a:endParaRPr lang="pt-BR" dirty="0">
                <a:solidFill>
                  <a:schemeClr val="tx1"/>
                </a:solidFill>
              </a:endParaRP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Seleção</a:t>
              </a:r>
              <a:endParaRPr lang="pt-BR" dirty="0">
                <a:solidFill>
                  <a:schemeClr val="tx1"/>
                </a:solidFill>
              </a:endParaRP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false</a:t>
              </a:r>
              <a:endParaRPr lang="pt-BR" sz="1100" dirty="0"/>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smtClean="0"/>
                <a:t>critério </a:t>
              </a:r>
              <a:r>
                <a:rPr lang="pt-BR" sz="1100" dirty="0"/>
                <a:t>de </a:t>
              </a:r>
              <a:r>
                <a:rPr lang="pt-BR" sz="1100" dirty="0" smtClean="0"/>
                <a:t>parada = </a:t>
              </a:r>
              <a:r>
                <a:rPr lang="pt-BR" sz="1100" dirty="0" err="1" smtClean="0"/>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Indivíduos com diferentes características</a:t>
              </a:r>
              <a:endParaRPr lang="pt-BR" sz="1200" dirty="0">
                <a:solidFill>
                  <a:schemeClr val="tx1"/>
                </a:solidFill>
              </a:endParaRP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Função </a:t>
              </a:r>
              <a:r>
                <a:rPr lang="pt-BR" sz="1200" dirty="0">
                  <a:solidFill>
                    <a:schemeClr val="tx1"/>
                  </a:solidFill>
                </a:rPr>
                <a:t>de aptidão </a:t>
              </a:r>
              <a:r>
                <a:rPr lang="pt-BR" sz="1200" dirty="0" smtClean="0">
                  <a:solidFill>
                    <a:schemeClr val="tx1"/>
                  </a:solidFill>
                </a:rPr>
                <a:t>seleciona os melhores indivíduos para próxima geração</a:t>
              </a:r>
              <a:endParaRPr lang="pt-BR" sz="1200" dirty="0">
                <a:solidFill>
                  <a:schemeClr val="tx1"/>
                </a:solidFill>
              </a:endParaRP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Cruzamento</a:t>
              </a:r>
              <a:endParaRPr lang="pt-BR" dirty="0">
                <a:solidFill>
                  <a:schemeClr val="tx1"/>
                </a:solidFill>
              </a:endParaRP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Mutação</a:t>
              </a:r>
              <a:endParaRPr lang="pt-BR" dirty="0">
                <a:solidFill>
                  <a:schemeClr val="tx1"/>
                </a:solidFill>
              </a:endParaRP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F48192-B348-4C3E-8621-D3755D2230F8}"/>
              </a:ext>
            </a:extLst>
          </p:cNvPr>
          <p:cNvSpPr>
            <a:spLocks noGrp="1"/>
          </p:cNvSpPr>
          <p:nvPr>
            <p:ph type="title"/>
          </p:nvPr>
        </p:nvSpPr>
        <p:spPr/>
        <p:txBody>
          <a:bodyPr/>
          <a:lstStyle/>
          <a:p>
            <a:r>
              <a:rPr lang="pt-BR" dirty="0" smtClean="0"/>
              <a:t>Objetivo </a:t>
            </a:r>
            <a:r>
              <a:rPr lang="pt-BR" dirty="0"/>
              <a:t>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E3DECB90-AFD9-4AC6-A356-C93A7442A6E6}"/>
              </a:ext>
            </a:extLst>
          </p:cNvPr>
          <p:cNvSpPr>
            <a:spLocks noGrp="1"/>
          </p:cNvSpPr>
          <p:nvPr>
            <p:ph idx="1"/>
          </p:nvPr>
        </p:nvSpPr>
        <p:spPr>
          <a:xfrm>
            <a:off x="838200" y="1825623"/>
            <a:ext cx="8930268" cy="5032376"/>
          </a:xfrm>
        </p:spPr>
        <p:txBody>
          <a:bodyPr>
            <a:normAutofit/>
          </a:bodyPr>
          <a:lstStyle/>
          <a:p>
            <a:r>
              <a:rPr lang="pt-BR" dirty="0" smtClean="0"/>
              <a:t>O objetivo principal do curso é apresentar</a:t>
            </a:r>
          </a:p>
          <a:p>
            <a:pPr lvl="1">
              <a:buFont typeface="Wingdings" panose="05000000000000000000" pitchFamily="2" charset="2"/>
              <a:buChar char="§"/>
            </a:pPr>
            <a:r>
              <a:rPr lang="pt-BR" dirty="0" smtClean="0"/>
              <a:t>os conceitos fundamentais da teoria do aprendizado de máquina.</a:t>
            </a:r>
          </a:p>
          <a:p>
            <a:pPr lvl="1">
              <a:buFont typeface="Wingdings" panose="05000000000000000000" pitchFamily="2" charset="2"/>
              <a:buChar char="§"/>
            </a:pPr>
            <a:r>
              <a:rPr lang="pt-BR" dirty="0"/>
              <a:t>um conjunto de </a:t>
            </a:r>
            <a:r>
              <a:rPr lang="pt-BR" dirty="0" smtClean="0"/>
              <a:t>ferramentas (ou seja, algoritmos) de </a:t>
            </a:r>
            <a:r>
              <a:rPr lang="pt-BR" dirty="0"/>
              <a:t>aprendizado de </a:t>
            </a:r>
            <a:r>
              <a:rPr lang="pt-BR" dirty="0" smtClean="0"/>
              <a:t>máquina </a:t>
            </a:r>
            <a:r>
              <a:rPr lang="pt-BR" dirty="0"/>
              <a:t>para solução de </a:t>
            </a:r>
            <a:r>
              <a:rPr lang="pt-BR" dirty="0" smtClean="0"/>
              <a:t>problemas.</a:t>
            </a:r>
            <a:endParaRPr lang="pt-BR" dirty="0"/>
          </a:p>
          <a:p>
            <a:r>
              <a:rPr lang="pt-BR" dirty="0" smtClean="0"/>
              <a:t>Ao </a:t>
            </a:r>
            <a:r>
              <a:rPr lang="pt-BR" dirty="0"/>
              <a:t>final do curso vocês devem ser capazes de</a:t>
            </a:r>
          </a:p>
          <a:p>
            <a:pPr lvl="1">
              <a:buFont typeface="Wingdings" panose="05000000000000000000" pitchFamily="2" charset="2"/>
              <a:buChar char="§"/>
            </a:pPr>
            <a:r>
              <a:rPr lang="pt-BR" dirty="0"/>
              <a:t>Entender e discutir sobre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Aplicar algoritmos </a:t>
            </a:r>
            <a:r>
              <a:rPr lang="pt-BR" dirty="0" smtClean="0"/>
              <a:t>de </a:t>
            </a:r>
            <a:r>
              <a:rPr lang="pt-BR" dirty="0"/>
              <a:t>ML para a resolução de </a:t>
            </a:r>
            <a:r>
              <a:rPr lang="pt-BR" dirty="0" smtClean="0"/>
              <a:t>problemas.</a:t>
            </a:r>
            <a:endParaRPr lang="pt-BR" dirty="0"/>
          </a:p>
          <a:p>
            <a:pPr lvl="1">
              <a:buFont typeface="Wingdings" panose="05000000000000000000" pitchFamily="2" charset="2"/>
              <a:buChar char="§"/>
            </a:pPr>
            <a:r>
              <a:rPr lang="pt-BR" dirty="0"/>
              <a:t>Analisar e entender novos algoritmos </a:t>
            </a:r>
            <a:r>
              <a:rPr lang="pt-BR" dirty="0" smtClean="0"/>
              <a:t>de </a:t>
            </a:r>
            <a:r>
              <a:rPr lang="pt-BR" dirty="0"/>
              <a:t>ML</a:t>
            </a:r>
            <a:r>
              <a:rPr lang="pt-BR" dirty="0" smtClean="0"/>
              <a:t>.</a:t>
            </a:r>
          </a:p>
          <a:p>
            <a:pPr lvl="1">
              <a:buFont typeface="Wingdings" panose="05000000000000000000" pitchFamily="2" charset="2"/>
              <a:buChar char="§"/>
            </a:pPr>
            <a:r>
              <a:rPr lang="pt-BR" dirty="0" smtClean="0"/>
              <a:t>Criar seus próprios projetos.</a:t>
            </a:r>
            <a:endParaRPr lang="pt-BR" dirty="0"/>
          </a:p>
        </p:txBody>
      </p:sp>
      <p:pic>
        <p:nvPicPr>
          <p:cNvPr id="3074" name="Picture 2" descr="Image result for machine learning">
            <a:extLst>
              <a:ext uri="{FF2B5EF4-FFF2-40B4-BE49-F238E27FC236}">
                <a16:creationId xmlns=""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2216" y="4583150"/>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p:txBody>
          <a:bodyPr>
            <a:normAutofit lnSpcReduction="10000"/>
          </a:bodyPr>
          <a:lstStyle/>
          <a:p>
            <a:r>
              <a:rPr lang="pt-BR" dirty="0"/>
              <a:t>1 trabalho com peso de 85%.</a:t>
            </a:r>
          </a:p>
          <a:p>
            <a:pPr lvl="1">
              <a:buFont typeface="Wingdings" panose="05000000000000000000" pitchFamily="2" charset="2"/>
              <a:buChar char="§"/>
            </a:pPr>
            <a:r>
              <a:rPr lang="pt-BR" dirty="0"/>
              <a:t>Envolvendo questões teóricas e/ou práticas.</a:t>
            </a:r>
          </a:p>
          <a:p>
            <a:r>
              <a:rPr lang="pt-BR" dirty="0"/>
              <a:t>Atividades (quizzes e laboratórios)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Podem ser resolvidos em grupo, mas entregas devem ser</a:t>
            </a:r>
            <a:br>
              <a:rPr lang="pt-BR" dirty="0"/>
            </a:br>
            <a:r>
              <a:rPr lang="pt-BR" dirty="0"/>
              <a:t>individuais.</a:t>
            </a:r>
          </a:p>
          <a:p>
            <a:pPr lvl="1">
              <a:buFont typeface="Wingdings" panose="05000000000000000000" pitchFamily="2" charset="2"/>
              <a:buChar char="§"/>
            </a:pPr>
            <a:r>
              <a:rPr lang="pt-BR" dirty="0"/>
              <a:t>Exercícios serão atribuídos através de tarefas do MS</a:t>
            </a:r>
            <a:br>
              <a:rPr lang="pt-BR" dirty="0"/>
            </a:br>
            <a:r>
              <a:rPr lang="pt-BR" dirty="0"/>
              <a:t>Teams. </a:t>
            </a:r>
            <a:endParaRPr lang="pt-BR" dirty="0" smtClean="0"/>
          </a:p>
          <a:p>
            <a:r>
              <a:rPr lang="pt-BR" b="1" dirty="0" smtClean="0"/>
              <a:t>Frequência</a:t>
            </a:r>
            <a:endParaRPr lang="pt-BR" b="1" dirty="0"/>
          </a:p>
          <a:p>
            <a:pPr lvl="1">
              <a:buFont typeface="Wingdings" panose="05000000000000000000" pitchFamily="2" charset="2"/>
              <a:buChar char="§"/>
            </a:pPr>
            <a:r>
              <a:rPr lang="pt-BR" dirty="0" smtClean="0"/>
              <a:t>Gerada </a:t>
            </a:r>
            <a:r>
              <a:rPr lang="pt-BR" dirty="0"/>
              <a:t>automaticamente pelo </a:t>
            </a:r>
            <a:r>
              <a:rPr lang="pt-BR" dirty="0" smtClean="0"/>
              <a:t>MS Teams.</a:t>
            </a:r>
            <a:endParaRPr lang="pt-BR" dirty="0"/>
          </a:p>
          <a:p>
            <a:pPr lvl="1">
              <a:buFont typeface="Wingdings" panose="05000000000000000000" pitchFamily="2" charset="2"/>
              <a:buChar char="§"/>
            </a:pPr>
            <a:r>
              <a:rPr lang="pt-BR" dirty="0" smtClean="0"/>
              <a:t>Por </a:t>
            </a:r>
            <a:r>
              <a:rPr lang="pt-BR" dirty="0"/>
              <a:t>favor, acompanhem suas presenças no </a:t>
            </a:r>
            <a:r>
              <a:rPr lang="pt-BR" dirty="0" smtClean="0"/>
              <a:t>portal. </a:t>
            </a:r>
            <a:endParaRPr lang="pt-BR" dirty="0"/>
          </a:p>
        </p:txBody>
      </p:sp>
      <p:pic>
        <p:nvPicPr>
          <p:cNvPr id="4" name="Picture 3"/>
          <p:cNvPicPr>
            <a:picLocks noChangeAspect="1"/>
          </p:cNvPicPr>
          <p:nvPr/>
        </p:nvPicPr>
        <p:blipFill>
          <a:blip r:embed="rId2"/>
          <a:stretch>
            <a:fillRect/>
          </a:stretch>
        </p:blipFill>
        <p:spPr>
          <a:xfrm>
            <a:off x="6498691" y="118268"/>
            <a:ext cx="2514600" cy="1819275"/>
          </a:xfrm>
          <a:prstGeom prst="rect">
            <a:avLst/>
          </a:prstGeom>
        </p:spPr>
      </p:pic>
      <p:pic>
        <p:nvPicPr>
          <p:cNvPr id="5" name="Picture 4"/>
          <p:cNvPicPr>
            <a:picLocks noChangeAspect="1"/>
          </p:cNvPicPr>
          <p:nvPr/>
        </p:nvPicPr>
        <p:blipFill>
          <a:blip r:embed="rId3"/>
          <a:stretch>
            <a:fillRect/>
          </a:stretch>
        </p:blipFill>
        <p:spPr>
          <a:xfrm>
            <a:off x="9337141" y="920750"/>
            <a:ext cx="2533650" cy="1809750"/>
          </a:xfrm>
          <a:prstGeom prst="rect">
            <a:avLst/>
          </a:prstGeom>
        </p:spPr>
      </p:pic>
      <p:pic>
        <p:nvPicPr>
          <p:cNvPr id="6" name="Picture 5"/>
          <p:cNvPicPr>
            <a:picLocks noChangeAspect="1"/>
          </p:cNvPicPr>
          <p:nvPr/>
        </p:nvPicPr>
        <p:blipFill>
          <a:blip r:embed="rId4"/>
          <a:stretch>
            <a:fillRect/>
          </a:stretch>
        </p:blipFill>
        <p:spPr>
          <a:xfrm>
            <a:off x="9013291" y="3120247"/>
            <a:ext cx="2857500" cy="1600200"/>
          </a:xfrm>
          <a:prstGeom prst="rect">
            <a:avLst/>
          </a:prstGeom>
        </p:spPr>
      </p:pic>
      <p:pic>
        <p:nvPicPr>
          <p:cNvPr id="7" name="Picture 6"/>
          <p:cNvPicPr>
            <a:picLocks noChangeAspect="1"/>
          </p:cNvPicPr>
          <p:nvPr/>
        </p:nvPicPr>
        <p:blipFill>
          <a:blip r:embed="rId5"/>
          <a:stretch>
            <a:fillRect/>
          </a:stretch>
        </p:blipFill>
        <p:spPr>
          <a:xfrm>
            <a:off x="8115923" y="4967302"/>
            <a:ext cx="2619375" cy="1743075"/>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 xmlns:a16="http://schemas.microsoft.com/office/drawing/2014/main" id="{C04549A7-FF67-48B8-B0EE-75CF43A83803}"/>
              </a:ext>
            </a:extLst>
          </p:cNvPr>
          <p:cNvSpPr>
            <a:spLocks noGrp="1"/>
          </p:cNvSpPr>
          <p:nvPr>
            <p:ph idx="1"/>
          </p:nvPr>
        </p:nvSpPr>
        <p:spPr>
          <a:xfrm>
            <a:off x="838199" y="1515291"/>
            <a:ext cx="11172925" cy="4913789"/>
          </a:xfrm>
        </p:spPr>
        <p:txBody>
          <a:bodyPr>
            <a:normAutofit/>
          </a:bodyPr>
          <a:lstStyle/>
          <a:p>
            <a:r>
              <a:rPr lang="pt-BR" b="1" dirty="0" smtClean="0"/>
              <a:t>Emprego</a:t>
            </a:r>
            <a:r>
              <a:rPr lang="pt-BR" dirty="0"/>
              <a:t>: grandes companhias </a:t>
            </a:r>
            <a:r>
              <a:rPr lang="pt-BR" dirty="0" smtClean="0"/>
              <a:t>usam ML em seus produtos e/ou soluções internas para </a:t>
            </a:r>
            <a:r>
              <a:rPr lang="pt-BR" dirty="0"/>
              <a:t>resolver os mais diversos tipos de problemas e assim </a:t>
            </a:r>
            <a:r>
              <a:rPr lang="pt-BR" dirty="0" smtClean="0"/>
              <a:t>aumentarem </a:t>
            </a:r>
            <a:r>
              <a:rPr lang="pt-BR" dirty="0"/>
              <a:t>sua </a:t>
            </a:r>
            <a:r>
              <a:rPr lang="pt-BR" dirty="0" smtClean="0"/>
              <a:t>eficiência e consequentemente os lucros.</a:t>
            </a:r>
          </a:p>
          <a:p>
            <a:endParaRPr lang="pt-BR" b="1" dirty="0" smtClean="0"/>
          </a:p>
          <a:p>
            <a:pPr marL="0" indent="0">
              <a:buNone/>
            </a:pPr>
            <a:endParaRPr lang="pt-BR" b="1" dirty="0" smtClean="0"/>
          </a:p>
          <a:p>
            <a:pPr marL="0" indent="0">
              <a:buNone/>
            </a:pPr>
            <a:endParaRPr lang="pt-BR" b="1" dirty="0" smtClean="0"/>
          </a:p>
          <a:p>
            <a:r>
              <a:rPr lang="pt-BR" b="1" dirty="0" smtClean="0"/>
              <a:t>Pesquisa</a:t>
            </a:r>
            <a:r>
              <a:rPr lang="pt-BR" dirty="0"/>
              <a:t>: </a:t>
            </a:r>
            <a:r>
              <a:rPr lang="pt-BR" dirty="0" smtClean="0"/>
              <a:t>já </a:t>
            </a:r>
            <a:r>
              <a:rPr lang="pt-BR" dirty="0"/>
              <a:t>se prevê que ML terá um papel importante no desenvolvimento da próxima geração de redes móveis e sem-fio (e.g., 6G</a:t>
            </a:r>
            <a:r>
              <a:rPr lang="pt-BR" dirty="0" smtClean="0"/>
              <a:t>).</a:t>
            </a:r>
            <a:endParaRPr lang="pt-BR" b="1" dirty="0"/>
          </a:p>
        </p:txBody>
      </p:sp>
      <p:pic>
        <p:nvPicPr>
          <p:cNvPr id="2052" name="Picture 4" descr="Image result for google">
            <a:extLst>
              <a:ext uri="{FF2B5EF4-FFF2-40B4-BE49-F238E27FC236}">
                <a16:creationId xmlns=""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2278012" y="3637493"/>
            <a:ext cx="166153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4726457" y="3644495"/>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6816" y="3659322"/>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609767" y="2802584"/>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9942945" y="2737444"/>
            <a:ext cx="582884" cy="6693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ricsson logo">
            <a:extLst>
              <a:ext uri="{FF2B5EF4-FFF2-40B4-BE49-F238E27FC236}">
                <a16:creationId xmlns="" xmlns:a16="http://schemas.microsoft.com/office/drawing/2014/main" id="{D2E42DB6-DBED-40AD-BE13-35A3205515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3148" y="5221099"/>
            <a:ext cx="899047" cy="78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qualcomm logo">
            <a:extLst>
              <a:ext uri="{FF2B5EF4-FFF2-40B4-BE49-F238E27FC236}">
                <a16:creationId xmlns="" xmlns:a16="http://schemas.microsoft.com/office/drawing/2014/main" id="{16E08342-ACB0-45D6-9003-A412614BF6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486" t="28911" r="9544" b="27731"/>
          <a:stretch/>
        </p:blipFill>
        <p:spPr bwMode="auto">
          <a:xfrm>
            <a:off x="6669762" y="6137233"/>
            <a:ext cx="2738010" cy="574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uawei logo">
            <a:extLst>
              <a:ext uri="{FF2B5EF4-FFF2-40B4-BE49-F238E27FC236}">
                <a16:creationId xmlns="" xmlns:a16="http://schemas.microsoft.com/office/drawing/2014/main" id="{4D4C2FC0-11E7-423E-ADFE-E40E3FBE955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58163" y="5327984"/>
            <a:ext cx="776224" cy="786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27515" y="3656801"/>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4088" b="27772"/>
          <a:stretch/>
        </p:blipFill>
        <p:spPr bwMode="auto">
          <a:xfrm>
            <a:off x="6995822" y="2875115"/>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 xmlns:a16="http://schemas.microsoft.com/office/drawing/2014/main" id="{629596EE-D27E-4FA4-917F-4B2F4A295C7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7886" t="35416" r="27236" b="36012"/>
          <a:stretch/>
        </p:blipFill>
        <p:spPr bwMode="auto">
          <a:xfrm>
            <a:off x="1174701" y="2891499"/>
            <a:ext cx="1282392" cy="4572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339" y="5614432"/>
            <a:ext cx="841248" cy="1103376"/>
          </a:xfrm>
          <a:prstGeom prst="rect">
            <a:avLst/>
          </a:prstGeom>
        </p:spPr>
      </p:pic>
      <p:pic>
        <p:nvPicPr>
          <p:cNvPr id="1030" name="Picture 6" descr="TU Dresden: Accessible PDF documents – How to create from Word, Powerpoint  and InDesign – PDF Associ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991" t="36073" r="7162" b="35917"/>
          <a:stretch/>
        </p:blipFill>
        <p:spPr bwMode="auto">
          <a:xfrm>
            <a:off x="2494384" y="5291990"/>
            <a:ext cx="1661186" cy="5420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sistant professor in Mathematics spec. in Optimization and Systems Theory, KTH Royal Institute of Technolog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10156" y="5895493"/>
            <a:ext cx="822315" cy="82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Definição </a:t>
            </a:r>
            <a:r>
              <a:rPr lang="pt-BR" dirty="0"/>
              <a:t>e objetivo da </a:t>
            </a:r>
            <a:r>
              <a:rPr lang="pt-BR" dirty="0" smtClean="0"/>
              <a:t>Inteligência Artificial</a:t>
            </a:r>
            <a:endParaRPr lang="pt-BR" dirty="0"/>
          </a:p>
        </p:txBody>
      </p:sp>
      <p:sp>
        <p:nvSpPr>
          <p:cNvPr id="3" name="Content Placeholder 2"/>
          <p:cNvSpPr>
            <a:spLocks noGrp="1"/>
          </p:cNvSpPr>
          <p:nvPr>
            <p:ph idx="1"/>
          </p:nvPr>
        </p:nvSpPr>
        <p:spPr>
          <a:xfrm>
            <a:off x="838200" y="1825624"/>
            <a:ext cx="11028452" cy="5032376"/>
          </a:xfrm>
        </p:spPr>
        <p:txBody>
          <a:bodyPr>
            <a:normAutofit/>
          </a:bodyPr>
          <a:lstStyle/>
          <a:p>
            <a:pPr marL="171450" indent="-171450" algn="just"/>
            <a:r>
              <a:rPr lang="pt-BR" b="1" dirty="0"/>
              <a:t>Definição</a:t>
            </a:r>
            <a:r>
              <a:rPr lang="pt-BR" dirty="0"/>
              <a:t>: “</a:t>
            </a:r>
            <a:r>
              <a:rPr lang="pt-BR" i="1" dirty="0"/>
              <a:t>Capacidade de um sistema de interpretar corretamente dados externos </a:t>
            </a:r>
            <a:r>
              <a:rPr lang="pt-BR" i="1" dirty="0" smtClean="0"/>
              <a:t>(estímulos vindos </a:t>
            </a:r>
            <a:r>
              <a:rPr lang="pt-BR" i="1" dirty="0"/>
              <a:t>do ambiente), aprender com esses dados e usá-los para atingir tarefas e objetivos específicos por meio de adaptação flexível</a:t>
            </a:r>
            <a:r>
              <a:rPr lang="pt-BR" dirty="0"/>
              <a:t>.” (</a:t>
            </a:r>
            <a:r>
              <a:rPr lang="pt-BR" i="1" dirty="0"/>
              <a:t>Andreas Kaplan</a:t>
            </a:r>
            <a:r>
              <a:rPr lang="pt-BR" dirty="0"/>
              <a:t>).</a:t>
            </a:r>
          </a:p>
          <a:p>
            <a:pPr marL="171450" indent="-171450" algn="just"/>
            <a:r>
              <a:rPr lang="pt-BR" b="1" dirty="0"/>
              <a:t>Objetivo</a:t>
            </a:r>
            <a:r>
              <a:rPr lang="pt-BR" dirty="0"/>
              <a:t>: Criar máquinas que </a:t>
            </a:r>
            <a:r>
              <a:rPr lang="pt-BR" b="1" i="1" dirty="0"/>
              <a:t>imitem</a:t>
            </a:r>
            <a:r>
              <a:rPr lang="pt-BR" dirty="0"/>
              <a:t> nossas </a:t>
            </a:r>
            <a:r>
              <a:rPr lang="pt-BR" b="1" i="1" dirty="0"/>
              <a:t>habilidades </a:t>
            </a:r>
            <a:r>
              <a:rPr lang="pt-BR" b="1" i="1" dirty="0" smtClean="0"/>
              <a:t>mentais</a:t>
            </a:r>
            <a:r>
              <a:rPr lang="pt-BR" dirty="0" smtClean="0"/>
              <a:t>, ou seja, criar </a:t>
            </a:r>
            <a:r>
              <a:rPr lang="pt-BR" dirty="0"/>
              <a:t>máquinas que são </a:t>
            </a:r>
            <a:r>
              <a:rPr lang="pt-BR" b="1" i="1" dirty="0"/>
              <a:t>modelos aproximados</a:t>
            </a:r>
            <a:r>
              <a:rPr lang="pt-BR" dirty="0"/>
              <a:t> de nossas habilidades </a:t>
            </a:r>
            <a:r>
              <a:rPr lang="pt-BR" dirty="0" smtClean="0"/>
              <a:t>de </a:t>
            </a:r>
            <a:r>
              <a:rPr lang="pt-BR" dirty="0"/>
              <a:t>enxergar, falar, ouvir</a:t>
            </a:r>
            <a:r>
              <a:rPr lang="pt-BR" dirty="0" smtClean="0"/>
              <a:t>, sentir, </a:t>
            </a:r>
            <a:r>
              <a:rPr lang="pt-BR" dirty="0"/>
              <a:t>aprender, </a:t>
            </a:r>
            <a:r>
              <a:rPr lang="pt-BR" dirty="0" smtClean="0"/>
              <a:t>raciocinar, resolver problemas, </a:t>
            </a:r>
            <a:r>
              <a:rPr lang="pt-BR" dirty="0"/>
              <a:t>etc</a:t>
            </a:r>
            <a:r>
              <a:rPr lang="pt-BR" dirty="0" smtClean="0"/>
              <a:t>.</a:t>
            </a:r>
            <a:endParaRPr lang="pt-BR" b="1" dirty="0" smtClean="0"/>
          </a:p>
          <a:p>
            <a:pPr marL="171450" indent="-171450" algn="just"/>
            <a:r>
              <a:rPr lang="pt-BR" dirty="0" smtClean="0"/>
              <a:t>IA </a:t>
            </a:r>
            <a:r>
              <a:rPr lang="pt-BR" dirty="0"/>
              <a:t>utiliza a </a:t>
            </a:r>
            <a:r>
              <a:rPr lang="pt-BR" b="1" i="1" dirty="0"/>
              <a:t>experiência</a:t>
            </a:r>
            <a:r>
              <a:rPr lang="pt-BR" dirty="0"/>
              <a:t> para adquirir </a:t>
            </a:r>
            <a:r>
              <a:rPr lang="pt-BR" b="1" i="1" dirty="0"/>
              <a:t>conhecimento</a:t>
            </a:r>
            <a:r>
              <a:rPr lang="pt-BR" dirty="0"/>
              <a:t> e também como aplicar esse </a:t>
            </a:r>
            <a:r>
              <a:rPr lang="pt-BR" b="1" i="1" dirty="0"/>
              <a:t>conhecimento</a:t>
            </a:r>
            <a:r>
              <a:rPr lang="pt-BR" dirty="0"/>
              <a:t> a problemas </a:t>
            </a:r>
            <a:r>
              <a:rPr lang="pt-BR" dirty="0" smtClean="0"/>
              <a:t>desconhecidos</a:t>
            </a:r>
            <a:r>
              <a:rPr lang="pt-BR" dirty="0"/>
              <a:t>.</a:t>
            </a:r>
          </a:p>
        </p:txBody>
      </p:sp>
    </p:spTree>
    <p:extLst>
      <p:ext uri="{BB962C8B-B14F-4D97-AF65-F5344CB8AC3E}">
        <p14:creationId xmlns:p14="http://schemas.microsoft.com/office/powerpoint/2010/main" val="47673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Inteligência Artificial</a:t>
            </a:r>
          </a:p>
        </p:txBody>
      </p:sp>
      <p:sp>
        <p:nvSpPr>
          <p:cNvPr id="3" name="Content Placeholder 2"/>
          <p:cNvSpPr>
            <a:spLocks noGrp="1"/>
          </p:cNvSpPr>
          <p:nvPr>
            <p:ph idx="1"/>
          </p:nvPr>
        </p:nvSpPr>
        <p:spPr>
          <a:xfrm>
            <a:off x="838199" y="1825624"/>
            <a:ext cx="8243381" cy="5032375"/>
          </a:xfrm>
        </p:spPr>
        <p:txBody>
          <a:bodyPr>
            <a:normAutofit fontScale="92500" lnSpcReduction="10000"/>
          </a:bodyPr>
          <a:lstStyle/>
          <a:p>
            <a:pPr algn="just"/>
            <a:r>
              <a:rPr lang="pt-BR" sz="2400" dirty="0"/>
              <a:t>IA é uma área muito ampla que </a:t>
            </a:r>
            <a:r>
              <a:rPr lang="pt-BR" sz="2400" b="1" i="1" dirty="0"/>
              <a:t>engloba</a:t>
            </a:r>
            <a:r>
              <a:rPr lang="pt-BR" sz="2400" dirty="0"/>
              <a:t> várias aplicações (</a:t>
            </a:r>
            <a:r>
              <a:rPr lang="pt-BR" sz="2400" dirty="0" smtClean="0"/>
              <a:t>ou sub-áreas) </a:t>
            </a:r>
            <a:r>
              <a:rPr lang="pt-BR" sz="2400" dirty="0"/>
              <a:t>tais como </a:t>
            </a:r>
          </a:p>
          <a:p>
            <a:pPr lvl="1" algn="just">
              <a:buFont typeface="Wingdings" panose="05000000000000000000" pitchFamily="2" charset="2"/>
              <a:buChar char="§"/>
            </a:pPr>
            <a:r>
              <a:rPr lang="pt-BR" sz="2000" dirty="0"/>
              <a:t>P</a:t>
            </a:r>
            <a:r>
              <a:rPr lang="pt-BR" sz="2000" dirty="0" smtClean="0"/>
              <a:t>rocessamento </a:t>
            </a:r>
            <a:r>
              <a:rPr lang="pt-BR" sz="2000" dirty="0"/>
              <a:t>de linguagem </a:t>
            </a:r>
            <a:r>
              <a:rPr lang="pt-BR" sz="2000" dirty="0" smtClean="0"/>
              <a:t>natural</a:t>
            </a:r>
            <a:r>
              <a:rPr lang="pt-BR" sz="2000" dirty="0"/>
              <a:t>.</a:t>
            </a:r>
            <a:endParaRPr lang="pt-BR" sz="2000" dirty="0" smtClean="0"/>
          </a:p>
          <a:p>
            <a:pPr lvl="2" algn="just">
              <a:buFont typeface="Wingdings" panose="05000000000000000000" pitchFamily="2" charset="2"/>
              <a:buChar char="ü"/>
            </a:pPr>
            <a:r>
              <a:rPr lang="pt-BR" sz="1600" dirty="0"/>
              <a:t>G</a:t>
            </a:r>
            <a:r>
              <a:rPr lang="pt-BR" sz="1600" dirty="0" smtClean="0"/>
              <a:t>eração </a:t>
            </a:r>
            <a:r>
              <a:rPr lang="pt-BR" sz="1600" dirty="0"/>
              <a:t>e compreensão automática de línguas humanas </a:t>
            </a:r>
            <a:r>
              <a:rPr lang="pt-BR" sz="1600" dirty="0" smtClean="0"/>
              <a:t>naturais.</a:t>
            </a:r>
            <a:endParaRPr lang="pt-BR" sz="1600" dirty="0" smtClean="0">
              <a:cs typeface="Calibri"/>
            </a:endParaRPr>
          </a:p>
          <a:p>
            <a:pPr lvl="1" algn="just">
              <a:buFont typeface="Wingdings" panose="05000000000000000000" pitchFamily="2" charset="2"/>
              <a:buChar char="§"/>
            </a:pPr>
            <a:r>
              <a:rPr lang="pt-BR" sz="2000" dirty="0" smtClean="0"/>
              <a:t>Representação </a:t>
            </a:r>
            <a:r>
              <a:rPr lang="pt-BR" sz="2000" dirty="0"/>
              <a:t>do </a:t>
            </a:r>
            <a:r>
              <a:rPr lang="pt-BR" sz="2000" dirty="0" smtClean="0"/>
              <a:t>conhecimento.</a:t>
            </a:r>
          </a:p>
          <a:p>
            <a:pPr lvl="2" algn="just">
              <a:buFont typeface="Wingdings" panose="05000000000000000000" pitchFamily="2" charset="2"/>
              <a:buChar char="ü"/>
            </a:pPr>
            <a:r>
              <a:rPr lang="pt-BR" sz="1600" dirty="0">
                <a:cs typeface="Calibri"/>
              </a:rPr>
              <a:t>C</a:t>
            </a:r>
            <a:r>
              <a:rPr lang="pt-BR" sz="1600" dirty="0" smtClean="0">
                <a:cs typeface="Calibri"/>
              </a:rPr>
              <a:t>riação </a:t>
            </a:r>
            <a:r>
              <a:rPr lang="pt-BR" sz="1600" dirty="0">
                <a:cs typeface="Calibri"/>
              </a:rPr>
              <a:t>e </a:t>
            </a:r>
            <a:r>
              <a:rPr lang="pt-BR" sz="1600" dirty="0" smtClean="0">
                <a:cs typeface="Calibri"/>
              </a:rPr>
              <a:t>armazenamento de conhecimento </a:t>
            </a:r>
            <a:r>
              <a:rPr lang="pt-BR" sz="1600" dirty="0">
                <a:cs typeface="Calibri"/>
              </a:rPr>
              <a:t>do </a:t>
            </a:r>
            <a:r>
              <a:rPr lang="pt-BR" sz="1600" dirty="0" smtClean="0">
                <a:cs typeface="Calibri"/>
              </a:rPr>
              <a:t>mundo real.</a:t>
            </a:r>
            <a:endParaRPr lang="pt-BR" sz="1600" dirty="0"/>
          </a:p>
          <a:p>
            <a:pPr lvl="1" algn="just">
              <a:buFont typeface="Wingdings" panose="05000000000000000000" pitchFamily="2" charset="2"/>
              <a:buChar char="§"/>
            </a:pPr>
            <a:r>
              <a:rPr lang="pt-BR" sz="2000" dirty="0"/>
              <a:t>R</a:t>
            </a:r>
            <a:r>
              <a:rPr lang="pt-BR" sz="2000" dirty="0" smtClean="0"/>
              <a:t>aciocínio automatizado.</a:t>
            </a:r>
          </a:p>
          <a:p>
            <a:pPr lvl="2" algn="just">
              <a:buFont typeface="Wingdings" panose="05000000000000000000" pitchFamily="2" charset="2"/>
              <a:buChar char="ü"/>
            </a:pPr>
            <a:r>
              <a:rPr lang="pt-BR" sz="1600" dirty="0" smtClean="0">
                <a:cs typeface="Calibri"/>
              </a:rPr>
              <a:t>Resolução de </a:t>
            </a:r>
            <a:r>
              <a:rPr lang="pt-BR" sz="1600" dirty="0">
                <a:cs typeface="Calibri"/>
              </a:rPr>
              <a:t>problemas complexos a partir </a:t>
            </a:r>
            <a:r>
              <a:rPr lang="pt-BR" sz="1600" dirty="0" smtClean="0">
                <a:cs typeface="Calibri"/>
              </a:rPr>
              <a:t>de </a:t>
            </a:r>
            <a:r>
              <a:rPr lang="pt-BR" sz="1600" dirty="0">
                <a:cs typeface="Calibri"/>
              </a:rPr>
              <a:t>conhecimento adquirido.</a:t>
            </a:r>
            <a:endParaRPr lang="pt-BR" sz="1600" dirty="0"/>
          </a:p>
          <a:p>
            <a:pPr lvl="1" algn="just">
              <a:buFont typeface="Wingdings" panose="05000000000000000000" pitchFamily="2" charset="2"/>
              <a:buChar char="§"/>
            </a:pPr>
            <a:r>
              <a:rPr lang="pt-BR" sz="2000" dirty="0" smtClean="0"/>
              <a:t>Planejamento</a:t>
            </a:r>
            <a:r>
              <a:rPr lang="pt-BR" sz="2000" dirty="0"/>
              <a:t>.</a:t>
            </a:r>
            <a:endParaRPr lang="pt-BR" sz="2000" dirty="0" smtClean="0"/>
          </a:p>
          <a:p>
            <a:pPr lvl="2" algn="just">
              <a:buFont typeface="Wingdings" panose="05000000000000000000" pitchFamily="2" charset="2"/>
              <a:buChar char="ü"/>
            </a:pPr>
            <a:r>
              <a:rPr lang="pt-BR" sz="1600" dirty="0" smtClean="0"/>
              <a:t>Criação de planos </a:t>
            </a:r>
            <a:r>
              <a:rPr lang="pt-BR" sz="1600" dirty="0"/>
              <a:t>que </a:t>
            </a:r>
            <a:r>
              <a:rPr lang="pt-BR" sz="1600" dirty="0" smtClean="0"/>
              <a:t>permitam que uma </a:t>
            </a:r>
            <a:r>
              <a:rPr lang="pt-BR" sz="1600" dirty="0"/>
              <a:t>máquina </a:t>
            </a:r>
            <a:r>
              <a:rPr lang="pt-BR" sz="1600" dirty="0" smtClean="0"/>
              <a:t>execute </a:t>
            </a:r>
            <a:r>
              <a:rPr lang="pt-BR" sz="1600" dirty="0"/>
              <a:t>uma </a:t>
            </a:r>
            <a:r>
              <a:rPr lang="pt-BR" sz="1600" dirty="0" smtClean="0"/>
              <a:t>tarefa.</a:t>
            </a:r>
            <a:endParaRPr lang="pt-BR" sz="1600" dirty="0"/>
          </a:p>
          <a:p>
            <a:pPr lvl="1" algn="just">
              <a:buFont typeface="Wingdings" panose="05000000000000000000" pitchFamily="2" charset="2"/>
              <a:buChar char="§"/>
            </a:pPr>
            <a:r>
              <a:rPr lang="pt-BR" sz="2000" dirty="0"/>
              <a:t>V</a:t>
            </a:r>
            <a:r>
              <a:rPr lang="pt-BR" sz="2000" dirty="0" smtClean="0"/>
              <a:t>isão computacional</a:t>
            </a:r>
            <a:r>
              <a:rPr lang="pt-BR" sz="2000" dirty="0"/>
              <a:t>.</a:t>
            </a:r>
            <a:endParaRPr lang="pt-BR" sz="2000" dirty="0" smtClean="0"/>
          </a:p>
          <a:p>
            <a:pPr lvl="2" algn="just">
              <a:buFont typeface="Wingdings" panose="05000000000000000000" pitchFamily="2" charset="2"/>
              <a:buChar char="ü"/>
            </a:pPr>
            <a:r>
              <a:rPr lang="pt-BR" sz="1600" dirty="0" smtClean="0"/>
              <a:t>Extração de informações de </a:t>
            </a:r>
            <a:r>
              <a:rPr lang="pt-BR" sz="1600" dirty="0" smtClean="0"/>
              <a:t>imagens e vídeos.</a:t>
            </a:r>
            <a:endParaRPr lang="pt-BR" sz="1600" dirty="0"/>
          </a:p>
          <a:p>
            <a:pPr lvl="1" algn="just">
              <a:buFont typeface="Wingdings" panose="05000000000000000000" pitchFamily="2" charset="2"/>
              <a:buChar char="§"/>
            </a:pPr>
            <a:r>
              <a:rPr lang="pt-BR" sz="2000" dirty="0" smtClean="0"/>
              <a:t>Robótica.</a:t>
            </a:r>
          </a:p>
          <a:p>
            <a:pPr lvl="2" algn="just">
              <a:buFont typeface="Wingdings" panose="05000000000000000000" pitchFamily="2" charset="2"/>
              <a:buChar char="ü"/>
            </a:pPr>
            <a:r>
              <a:rPr lang="pt-BR" sz="1600" dirty="0" smtClean="0">
                <a:cs typeface="Calibri"/>
              </a:rPr>
              <a:t>Projeto, </a:t>
            </a:r>
            <a:r>
              <a:rPr lang="pt-BR" sz="1600" dirty="0">
                <a:cs typeface="Calibri"/>
              </a:rPr>
              <a:t>construção e operação de robôs que repliquem ações </a:t>
            </a:r>
            <a:r>
              <a:rPr lang="pt-BR" sz="1600" dirty="0" smtClean="0">
                <a:cs typeface="Calibri"/>
              </a:rPr>
              <a:t>humanas.</a:t>
            </a:r>
            <a:endParaRPr lang="pt-BR" sz="1600" dirty="0"/>
          </a:p>
          <a:p>
            <a:pPr lvl="1" algn="just">
              <a:buFont typeface="Wingdings" panose="05000000000000000000" pitchFamily="2" charset="2"/>
              <a:buChar char="§"/>
            </a:pPr>
            <a:r>
              <a:rPr lang="pt-BR" sz="2000" dirty="0"/>
              <a:t>A</a:t>
            </a:r>
            <a:r>
              <a:rPr lang="pt-BR" sz="2000" dirty="0" smtClean="0"/>
              <a:t>prendizado </a:t>
            </a:r>
            <a:r>
              <a:rPr lang="pt-BR" sz="2000" dirty="0"/>
              <a:t>de </a:t>
            </a:r>
            <a:r>
              <a:rPr lang="pt-BR" sz="2000" dirty="0" smtClean="0"/>
              <a:t>máquina.</a:t>
            </a:r>
          </a:p>
          <a:p>
            <a:pPr lvl="2" algn="just">
              <a:buFont typeface="Wingdings" panose="05000000000000000000" pitchFamily="2" charset="2"/>
              <a:buChar char="ü"/>
            </a:pPr>
            <a:r>
              <a:rPr lang="pt-BR" sz="1600" dirty="0" smtClean="0">
                <a:cs typeface="Calibri"/>
              </a:rPr>
              <a:t>Criação de máquinas que aprendem através de exemplos.</a:t>
            </a:r>
            <a:endParaRPr lang="pt-BR" sz="1600" dirty="0"/>
          </a:p>
          <a:p>
            <a:pPr lvl="1" algn="just">
              <a:buFont typeface="Wingdings" panose="05000000000000000000" pitchFamily="2" charset="2"/>
              <a:buChar char="§"/>
            </a:pPr>
            <a:r>
              <a:rPr lang="pt-PT" sz="2000" dirty="0"/>
              <a:t>I</a:t>
            </a:r>
            <a:r>
              <a:rPr lang="pt-PT" sz="2000" dirty="0" smtClean="0"/>
              <a:t>nteligência </a:t>
            </a:r>
            <a:r>
              <a:rPr lang="pt-PT" sz="2000" dirty="0"/>
              <a:t>artificial geral</a:t>
            </a:r>
            <a:r>
              <a:rPr lang="pt-PT" sz="2000" dirty="0" smtClean="0"/>
              <a:t>.</a:t>
            </a:r>
          </a:p>
          <a:p>
            <a:pPr lvl="2" algn="just">
              <a:buFont typeface="Wingdings" panose="05000000000000000000" pitchFamily="2" charset="2"/>
              <a:buChar char="ü"/>
            </a:pPr>
            <a:r>
              <a:rPr lang="pt-BR" sz="1600" dirty="0" smtClean="0"/>
              <a:t>Criação de máquinas </a:t>
            </a:r>
            <a:r>
              <a:rPr lang="pt-BR" sz="1600" dirty="0"/>
              <a:t>que </a:t>
            </a:r>
            <a:r>
              <a:rPr lang="pt-BR" sz="1600" dirty="0" smtClean="0"/>
              <a:t>solucionem </a:t>
            </a:r>
            <a:r>
              <a:rPr lang="pt-BR" sz="1600" dirty="0"/>
              <a:t>qualquer tipo de </a:t>
            </a:r>
            <a:r>
              <a:rPr lang="pt-BR" sz="1600" dirty="0" smtClean="0"/>
              <a:t>problema. É a meta final da IA.</a:t>
            </a:r>
            <a:endParaRPr lang="pt-BR" sz="1600" dirty="0"/>
          </a:p>
        </p:txBody>
      </p:sp>
      <p:grpSp>
        <p:nvGrpSpPr>
          <p:cNvPr id="4" name="Group 3"/>
          <p:cNvGrpSpPr/>
          <p:nvPr/>
        </p:nvGrpSpPr>
        <p:grpSpPr>
          <a:xfrm>
            <a:off x="8899823" y="757100"/>
            <a:ext cx="3157266" cy="2277374"/>
            <a:chOff x="9278726" y="984249"/>
            <a:chExt cx="2743649" cy="2249488"/>
          </a:xfrm>
        </p:grpSpPr>
        <p:grpSp>
          <p:nvGrpSpPr>
            <p:cNvPr id="5" name="Agrupar 4">
              <a:extLst>
                <a:ext uri="{FF2B5EF4-FFF2-40B4-BE49-F238E27FC236}">
                  <a16:creationId xmlns="" xmlns:a16="http://schemas.microsoft.com/office/drawing/2014/main" id="{7463A6D3-5626-4043-85E5-66DFB2E72B8A}"/>
                </a:ext>
              </a:extLst>
            </p:cNvPr>
            <p:cNvGrpSpPr/>
            <p:nvPr/>
          </p:nvGrpSpPr>
          <p:grpSpPr>
            <a:xfrm>
              <a:off x="9400740" y="984249"/>
              <a:ext cx="2621635" cy="2249488"/>
              <a:chOff x="9273707" y="365125"/>
              <a:chExt cx="2918293" cy="2351181"/>
            </a:xfrm>
          </p:grpSpPr>
          <p:pic>
            <p:nvPicPr>
              <p:cNvPr id="11" name="Picture 2" descr="Image result for umbrella">
                <a:extLst>
                  <a:ext uri="{FF2B5EF4-FFF2-40B4-BE49-F238E27FC236}">
                    <a16:creationId xmlns="" xmlns:a16="http://schemas.microsoft.com/office/drawing/2014/main" id="{46CE05B1-E4CB-4173-8A0C-9C000F3F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3">
                <a:extLst>
                  <a:ext uri="{FF2B5EF4-FFF2-40B4-BE49-F238E27FC236}">
                    <a16:creationId xmlns="" xmlns:a16="http://schemas.microsoft.com/office/drawing/2014/main" id="{CC08EDBF-9120-4A11-84A9-24A056EA1046}"/>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6" name="TextBox 5"/>
            <p:cNvSpPr txBox="1"/>
            <p:nvPr/>
          </p:nvSpPr>
          <p:spPr>
            <a:xfrm>
              <a:off x="11230128" y="2055309"/>
              <a:ext cx="668574" cy="410235"/>
            </a:xfrm>
            <a:prstGeom prst="rect">
              <a:avLst/>
            </a:prstGeom>
            <a:noFill/>
          </p:spPr>
          <p:txBody>
            <a:bodyPr wrap="square" rtlCol="0">
              <a:spAutoFit/>
            </a:bodyPr>
            <a:lstStyle/>
            <a:p>
              <a:pPr algn="ctr"/>
              <a:r>
                <a:rPr lang="pt-BR" dirty="0" smtClean="0"/>
                <a:t>ML</a:t>
              </a:r>
              <a:endParaRPr lang="pt-BR" dirty="0"/>
            </a:p>
          </p:txBody>
        </p:sp>
        <p:sp>
          <p:nvSpPr>
            <p:cNvPr id="7" name="TextBox 6"/>
            <p:cNvSpPr txBox="1"/>
            <p:nvPr/>
          </p:nvSpPr>
          <p:spPr>
            <a:xfrm>
              <a:off x="9436672" y="1995047"/>
              <a:ext cx="740012" cy="369332"/>
            </a:xfrm>
            <a:prstGeom prst="rect">
              <a:avLst/>
            </a:prstGeom>
            <a:noFill/>
          </p:spPr>
          <p:txBody>
            <a:bodyPr wrap="square" rtlCol="0">
              <a:spAutoFit/>
            </a:bodyPr>
            <a:lstStyle/>
            <a:p>
              <a:pPr algn="ctr"/>
              <a:r>
                <a:rPr lang="pt-BR" dirty="0" smtClean="0"/>
                <a:t>NLP</a:t>
              </a:r>
              <a:endParaRPr lang="pt-BR" dirty="0"/>
            </a:p>
          </p:txBody>
        </p:sp>
        <p:sp>
          <p:nvSpPr>
            <p:cNvPr id="8" name="TextBox 7"/>
            <p:cNvSpPr txBox="1"/>
            <p:nvPr/>
          </p:nvSpPr>
          <p:spPr>
            <a:xfrm>
              <a:off x="9278726" y="2459661"/>
              <a:ext cx="1303556" cy="364810"/>
            </a:xfrm>
            <a:prstGeom prst="rect">
              <a:avLst/>
            </a:prstGeom>
            <a:noFill/>
          </p:spPr>
          <p:txBody>
            <a:bodyPr wrap="square" rtlCol="0">
              <a:spAutoFit/>
            </a:bodyPr>
            <a:lstStyle/>
            <a:p>
              <a:pPr algn="ctr"/>
              <a:r>
                <a:rPr lang="pt-BR" dirty="0"/>
                <a:t>R</a:t>
              </a:r>
              <a:r>
                <a:rPr lang="pt-BR" dirty="0" smtClean="0"/>
                <a:t>obótica</a:t>
              </a:r>
              <a:endParaRPr lang="pt-BR" dirty="0"/>
            </a:p>
          </p:txBody>
        </p:sp>
        <p:sp>
          <p:nvSpPr>
            <p:cNvPr id="9" name="TextBox 8"/>
            <p:cNvSpPr txBox="1"/>
            <p:nvPr/>
          </p:nvSpPr>
          <p:spPr>
            <a:xfrm>
              <a:off x="10804706" y="2006625"/>
              <a:ext cx="514350" cy="369332"/>
            </a:xfrm>
            <a:prstGeom prst="rect">
              <a:avLst/>
            </a:prstGeom>
            <a:noFill/>
          </p:spPr>
          <p:txBody>
            <a:bodyPr wrap="square" rtlCol="0">
              <a:spAutoFit/>
            </a:bodyPr>
            <a:lstStyle/>
            <a:p>
              <a:pPr algn="ctr"/>
              <a:r>
                <a:rPr lang="pt-BR" dirty="0" smtClean="0"/>
                <a:t>CV</a:t>
              </a:r>
              <a:endParaRPr lang="pt-BR" dirty="0"/>
            </a:p>
          </p:txBody>
        </p:sp>
        <p:sp>
          <p:nvSpPr>
            <p:cNvPr id="10" name="TextBox 9"/>
            <p:cNvSpPr txBox="1"/>
            <p:nvPr/>
          </p:nvSpPr>
          <p:spPr>
            <a:xfrm>
              <a:off x="10905688" y="2441049"/>
              <a:ext cx="826733" cy="369332"/>
            </a:xfrm>
            <a:prstGeom prst="rect">
              <a:avLst/>
            </a:prstGeom>
            <a:noFill/>
          </p:spPr>
          <p:txBody>
            <a:bodyPr wrap="square" rtlCol="0">
              <a:spAutoFit/>
            </a:bodyPr>
            <a:lstStyle/>
            <a:p>
              <a:pPr algn="ctr"/>
              <a:r>
                <a:rPr lang="pt-BR" dirty="0" smtClean="0"/>
                <a:t>KR&amp;R</a:t>
              </a:r>
              <a:endParaRPr lang="pt-BR" dirty="0"/>
            </a:p>
          </p:txBody>
        </p:sp>
      </p:gr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1580" y="3847135"/>
            <a:ext cx="2975509" cy="2828855"/>
          </a:xfrm>
          <a:prstGeom prst="rect">
            <a:avLst/>
          </a:prstGeom>
        </p:spPr>
      </p:pic>
      <p:sp>
        <p:nvSpPr>
          <p:cNvPr id="14" name="TextBox 13"/>
          <p:cNvSpPr txBox="1"/>
          <p:nvPr/>
        </p:nvSpPr>
        <p:spPr>
          <a:xfrm>
            <a:off x="10691927" y="2647280"/>
            <a:ext cx="1500073" cy="369332"/>
          </a:xfrm>
          <a:prstGeom prst="rect">
            <a:avLst/>
          </a:prstGeom>
          <a:noFill/>
        </p:spPr>
        <p:txBody>
          <a:bodyPr wrap="square" rtlCol="0">
            <a:spAutoFit/>
          </a:bodyPr>
          <a:lstStyle/>
          <a:p>
            <a:pPr algn="ctr"/>
            <a:r>
              <a:rPr lang="pt-BR" dirty="0" smtClean="0"/>
              <a:t>Planejamento</a:t>
            </a:r>
            <a:endParaRPr lang="pt-BR" dirty="0"/>
          </a:p>
        </p:txBody>
      </p:sp>
      <p:sp>
        <p:nvSpPr>
          <p:cNvPr id="15" name="TextBox 14"/>
          <p:cNvSpPr txBox="1"/>
          <p:nvPr/>
        </p:nvSpPr>
        <p:spPr>
          <a:xfrm>
            <a:off x="9442929" y="2655482"/>
            <a:ext cx="851572" cy="373910"/>
          </a:xfrm>
          <a:prstGeom prst="rect">
            <a:avLst/>
          </a:prstGeom>
          <a:noFill/>
        </p:spPr>
        <p:txBody>
          <a:bodyPr wrap="square" rtlCol="0">
            <a:spAutoFit/>
          </a:bodyPr>
          <a:lstStyle/>
          <a:p>
            <a:pPr algn="ctr"/>
            <a:r>
              <a:rPr lang="pt-BR" dirty="0" smtClean="0"/>
              <a:t>IAG</a:t>
            </a:r>
            <a:endParaRPr lang="pt-BR" dirty="0"/>
          </a:p>
        </p:txBody>
      </p:sp>
    </p:spTree>
    <p:extLst>
      <p:ext uri="{BB962C8B-B14F-4D97-AF65-F5344CB8AC3E}">
        <p14:creationId xmlns:p14="http://schemas.microsoft.com/office/powerpoint/2010/main" val="261615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5E40AD-63D4-4F2D-B72E-B9FAC596C094}"/>
              </a:ext>
            </a:extLst>
          </p:cNvPr>
          <p:cNvSpPr>
            <a:spLocks noGrp="1"/>
          </p:cNvSpPr>
          <p:nvPr>
            <p:ph type="title"/>
          </p:nvPr>
        </p:nvSpPr>
        <p:spPr/>
        <p:txBody>
          <a:bodyPr/>
          <a:lstStyle/>
          <a:p>
            <a:r>
              <a:rPr lang="pt-BR" dirty="0"/>
              <a:t>Foco do </a:t>
            </a:r>
            <a:r>
              <a:rPr lang="pt-BR" dirty="0" smtClean="0"/>
              <a:t>curso</a:t>
            </a:r>
            <a:endParaRPr lang="pt-BR" dirty="0"/>
          </a:p>
        </p:txBody>
      </p:sp>
      <p:sp>
        <p:nvSpPr>
          <p:cNvPr id="3" name="Espaço Reservado para Conteúdo 2">
            <a:extLst>
              <a:ext uri="{FF2B5EF4-FFF2-40B4-BE49-F238E27FC236}">
                <a16:creationId xmlns="" xmlns:a16="http://schemas.microsoft.com/office/drawing/2014/main" id="{77711CBE-86B4-40EB-868C-65C504F92159}"/>
              </a:ext>
            </a:extLst>
          </p:cNvPr>
          <p:cNvSpPr>
            <a:spLocks noGrp="1"/>
          </p:cNvSpPr>
          <p:nvPr>
            <p:ph idx="1"/>
          </p:nvPr>
        </p:nvSpPr>
        <p:spPr>
          <a:xfrm>
            <a:off x="838200" y="1898600"/>
            <a:ext cx="11115622" cy="4959400"/>
          </a:xfrm>
        </p:spPr>
        <p:txBody>
          <a:bodyPr>
            <a:normAutofit lnSpcReduction="10000"/>
          </a:bodyPr>
          <a:lstStyle/>
          <a:p>
            <a:r>
              <a:rPr lang="pt-BR" dirty="0" smtClean="0"/>
              <a:t>Como vimos, IA </a:t>
            </a:r>
            <a:r>
              <a:rPr lang="pt-BR" dirty="0"/>
              <a:t>é </a:t>
            </a:r>
            <a:r>
              <a:rPr lang="pt-BR" dirty="0" smtClean="0"/>
              <a:t>um termo muito amplo, abrangendo várias sub-áreas, usado para </a:t>
            </a:r>
            <a:r>
              <a:rPr lang="pt-BR" dirty="0"/>
              <a:t>designar máquinas capazes executar </a:t>
            </a:r>
            <a:r>
              <a:rPr lang="pt-BR" b="1" i="1" dirty="0"/>
              <a:t>tarefas</a:t>
            </a:r>
            <a:r>
              <a:rPr lang="pt-BR" dirty="0"/>
              <a:t> de forma inteligente.</a:t>
            </a:r>
          </a:p>
          <a:p>
            <a:r>
              <a:rPr lang="pt-BR" b="1" dirty="0" smtClean="0"/>
              <a:t>Foco </a:t>
            </a:r>
            <a:r>
              <a:rPr lang="pt-BR" b="1" dirty="0"/>
              <a:t>do curso</a:t>
            </a:r>
            <a:r>
              <a:rPr lang="pt-BR" dirty="0"/>
              <a:t>: estudo dos principais algoritmos de </a:t>
            </a:r>
            <a:r>
              <a:rPr lang="pt-BR" b="1" i="1" dirty="0"/>
              <a:t>Aprendizado de Máquina</a:t>
            </a:r>
            <a:r>
              <a:rPr lang="pt-BR" dirty="0"/>
              <a:t>. </a:t>
            </a:r>
            <a:endParaRPr lang="pt-BR" dirty="0" smtClean="0"/>
          </a:p>
          <a:p>
            <a:r>
              <a:rPr lang="pt-BR" b="1" dirty="0" smtClean="0"/>
              <a:t>Por </a:t>
            </a:r>
            <a:r>
              <a:rPr lang="pt-BR" b="1" dirty="0"/>
              <a:t>quê?</a:t>
            </a:r>
          </a:p>
          <a:p>
            <a:pPr lvl="1">
              <a:buFont typeface="Wingdings" panose="05000000000000000000" pitchFamily="2" charset="2"/>
              <a:buChar char="§"/>
            </a:pPr>
            <a:r>
              <a:rPr lang="pt-BR" b="1" i="1" dirty="0" smtClean="0"/>
              <a:t>Caixa de ferramentas</a:t>
            </a:r>
            <a:r>
              <a:rPr lang="pt-BR" dirty="0" smtClean="0"/>
              <a:t>: ML </a:t>
            </a:r>
            <a:r>
              <a:rPr lang="pt-BR" dirty="0"/>
              <a:t>oferece ferramentas importantes para a análise </a:t>
            </a:r>
            <a:r>
              <a:rPr lang="pt-BR" dirty="0" smtClean="0"/>
              <a:t>e solução eficiente </a:t>
            </a:r>
            <a:r>
              <a:rPr lang="pt-BR" dirty="0"/>
              <a:t>de vários </a:t>
            </a:r>
            <a:r>
              <a:rPr lang="pt-BR" dirty="0" smtClean="0"/>
              <a:t>problemas em várias áreas.</a:t>
            </a:r>
            <a:endParaRPr lang="pt-BR" dirty="0"/>
          </a:p>
          <a:p>
            <a:pPr lvl="1">
              <a:buFont typeface="Wingdings" panose="05000000000000000000" pitchFamily="2" charset="2"/>
              <a:buChar char="§"/>
            </a:pPr>
            <a:r>
              <a:rPr lang="pt-BR" b="1" i="1" dirty="0" smtClean="0"/>
              <a:t>Redução </a:t>
            </a:r>
            <a:r>
              <a:rPr lang="pt-BR" b="1" i="1" dirty="0"/>
              <a:t>de </a:t>
            </a:r>
            <a:r>
              <a:rPr lang="pt-BR" b="1" i="1" dirty="0" smtClean="0"/>
              <a:t>complexidade e custo</a:t>
            </a:r>
            <a:r>
              <a:rPr lang="pt-BR" dirty="0"/>
              <a:t>: vários </a:t>
            </a:r>
            <a:r>
              <a:rPr lang="pt-BR" dirty="0" smtClean="0"/>
              <a:t>procedimentos e processos em várias áreas que apresentam </a:t>
            </a:r>
            <a:r>
              <a:rPr lang="pt-BR" dirty="0"/>
              <a:t>desempenho </a:t>
            </a:r>
            <a:r>
              <a:rPr lang="pt-BR" dirty="0" smtClean="0"/>
              <a:t>ótimo na teoria </a:t>
            </a:r>
            <a:r>
              <a:rPr lang="pt-BR" dirty="0"/>
              <a:t>não são utilizados na </a:t>
            </a:r>
            <a:r>
              <a:rPr lang="pt-BR" dirty="0" smtClean="0"/>
              <a:t>prática, </a:t>
            </a:r>
            <a:r>
              <a:rPr lang="pt-BR" dirty="0"/>
              <a:t>pois possuem complexidade computacional e/ou custo proibitivos.</a:t>
            </a:r>
          </a:p>
          <a:p>
            <a:pPr lvl="1">
              <a:buFont typeface="Wingdings" panose="05000000000000000000" pitchFamily="2" charset="2"/>
              <a:buChar char="§"/>
            </a:pPr>
            <a:r>
              <a:rPr lang="pt-BR" b="1" i="1" dirty="0"/>
              <a:t>Oportunidades</a:t>
            </a:r>
            <a:r>
              <a:rPr lang="pt-BR" dirty="0"/>
              <a:t>: </a:t>
            </a:r>
            <a:r>
              <a:rPr lang="pt-BR" dirty="0" smtClean="0"/>
              <a:t>existem muitos empregos na área de análise, ciência e engenharia de dados, além de pesquisas inovadoras para a solução de problemas com ML.</a:t>
            </a:r>
            <a:endParaRPr lang="pt-BR" dirty="0"/>
          </a:p>
        </p:txBody>
      </p:sp>
      <p:pic>
        <p:nvPicPr>
          <p:cNvPr id="6" name="Picture 2" descr="AI Enabled Systems">
            <a:extLst>
              <a:ext uri="{FF2B5EF4-FFF2-40B4-BE49-F238E27FC236}">
                <a16:creationId xmlns="" xmlns:a16="http://schemas.microsoft.com/office/drawing/2014/main" id="{092A9583-5601-45C8-BA1B-716E4A8EF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60" y="157212"/>
            <a:ext cx="5698662" cy="1201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rendizado de máquina">
            <a:extLst>
              <a:ext uri="{FF2B5EF4-FFF2-40B4-BE49-F238E27FC236}">
                <a16:creationId xmlns="" xmlns:a16="http://schemas.microsoft.com/office/drawing/2014/main" id="{4530CE78-625F-49E3-B829-A2E7FD1CE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95" t="15041" r="27482" b="9164"/>
          <a:stretch/>
        </p:blipFill>
        <p:spPr bwMode="auto">
          <a:xfrm>
            <a:off x="4386854" y="157212"/>
            <a:ext cx="1463487" cy="1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31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6182</TotalTime>
  <Words>4926</Words>
  <Application>Microsoft Office PowerPoint</Application>
  <PresentationFormat>Widescreen</PresentationFormat>
  <Paragraphs>511</Paragraphs>
  <Slides>39</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Definição e objetivo da Inteligência Artificial</vt:lpstr>
      <vt:lpstr>Inteligência Artificial</vt:lpstr>
      <vt:lpstr>Foco do curso</vt:lpstr>
      <vt:lpstr>Mas então, o que é ML?</vt:lpstr>
      <vt:lpstr>O que é o Aprendizado de Máquina?</vt:lpstr>
      <vt:lpstr>Exemplos de aplicações de ML</vt:lpstr>
      <vt:lpstr>Por que ML se tornou tão difundido?</vt:lpstr>
      <vt:lpstr>Tipos de Aprendizado de Máquina</vt:lpstr>
      <vt:lpstr>Aprendizado Supervisionado</vt:lpstr>
      <vt:lpstr>Principais Algoritmos para Aprendizado Supervisionado</vt:lpstr>
      <vt:lpstr>Aprendizado Não-Supervisionado</vt:lpstr>
      <vt:lpstr>Principais Algoritmos para Aprendizado Não-Supervisionado</vt:lpstr>
      <vt:lpstr>Aprendizado Semi-Supervisionado</vt:lpstr>
      <vt:lpstr>Aprendizado Semi-Supervisionado</vt:lpstr>
      <vt:lpstr>Aprendizado Por Reforço</vt:lpstr>
      <vt:lpstr>Principais Algoritmos de Aprendizado Por Reforço</vt:lpstr>
      <vt:lpstr>Aprendizado Metaheurístico</vt:lpstr>
      <vt:lpstr>Principais Algoritmos de Aprendizado Metaheurístico</vt:lpstr>
      <vt:lpstr>Tipos de Treinamento</vt:lpstr>
      <vt:lpstr>Treinamento incremental</vt:lpstr>
      <vt:lpstr>Treinamento em batelada</vt:lpstr>
      <vt:lpstr>Executando os códigos</vt:lpstr>
      <vt:lpstr>Binder</vt:lpstr>
      <vt:lpstr>Goolge Colaboratory (Colab)</vt:lpstr>
      <vt:lpstr>PowerPoint Presentation</vt:lpstr>
      <vt:lpstr>PowerPoint Presentation</vt:lpstr>
      <vt:lpstr>Referências</vt:lpstr>
      <vt:lpstr>Avisos</vt:lpstr>
      <vt:lpstr>Tarefas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1621</cp:revision>
  <dcterms:created xsi:type="dcterms:W3CDTF">2020-01-20T13:50:05Z</dcterms:created>
  <dcterms:modified xsi:type="dcterms:W3CDTF">2022-02-19T00:17:29Z</dcterms:modified>
</cp:coreProperties>
</file>